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21" r:id="rId5"/>
  </p:sldMasterIdLst>
  <p:notesMasterIdLst>
    <p:notesMasterId r:id="rId92"/>
  </p:notesMasterIdLst>
  <p:handoutMasterIdLst>
    <p:handoutMasterId r:id="rId93"/>
  </p:handoutMasterIdLst>
  <p:sldIdLst>
    <p:sldId id="736" r:id="rId6"/>
    <p:sldId id="2768" r:id="rId7"/>
    <p:sldId id="877" r:id="rId8"/>
    <p:sldId id="565" r:id="rId9"/>
    <p:sldId id="979" r:id="rId10"/>
    <p:sldId id="971" r:id="rId11"/>
    <p:sldId id="886" r:id="rId12"/>
    <p:sldId id="887" r:id="rId13"/>
    <p:sldId id="889" r:id="rId14"/>
    <p:sldId id="566" r:id="rId15"/>
    <p:sldId id="303" r:id="rId16"/>
    <p:sldId id="567" r:id="rId17"/>
    <p:sldId id="939" r:id="rId18"/>
    <p:sldId id="980" r:id="rId19"/>
    <p:sldId id="298" r:id="rId20"/>
    <p:sldId id="539" r:id="rId21"/>
    <p:sldId id="272" r:id="rId22"/>
    <p:sldId id="540" r:id="rId23"/>
    <p:sldId id="346" r:id="rId24"/>
    <p:sldId id="981" r:id="rId25"/>
    <p:sldId id="982" r:id="rId26"/>
    <p:sldId id="337" r:id="rId27"/>
    <p:sldId id="3016" r:id="rId28"/>
    <p:sldId id="896" r:id="rId29"/>
    <p:sldId id="3012" r:id="rId30"/>
    <p:sldId id="3006" r:id="rId31"/>
    <p:sldId id="897" r:id="rId32"/>
    <p:sldId id="986" r:id="rId33"/>
    <p:sldId id="3017" r:id="rId34"/>
    <p:sldId id="898" r:id="rId35"/>
    <p:sldId id="900" r:id="rId36"/>
    <p:sldId id="999" r:id="rId37"/>
    <p:sldId id="902" r:id="rId38"/>
    <p:sldId id="903" r:id="rId39"/>
    <p:sldId id="3021" r:id="rId40"/>
    <p:sldId id="3023" r:id="rId41"/>
    <p:sldId id="3024" r:id="rId42"/>
    <p:sldId id="904" r:id="rId43"/>
    <p:sldId id="905" r:id="rId44"/>
    <p:sldId id="906" r:id="rId45"/>
    <p:sldId id="3001" r:id="rId46"/>
    <p:sldId id="316" r:id="rId47"/>
    <p:sldId id="907" r:id="rId48"/>
    <p:sldId id="3018" r:id="rId49"/>
    <p:sldId id="3008" r:id="rId50"/>
    <p:sldId id="3030" r:id="rId51"/>
    <p:sldId id="3014" r:id="rId52"/>
    <p:sldId id="3009" r:id="rId53"/>
    <p:sldId id="3010" r:id="rId54"/>
    <p:sldId id="558" r:id="rId55"/>
    <p:sldId id="3003" r:id="rId56"/>
    <p:sldId id="1000" r:id="rId57"/>
    <p:sldId id="3019" r:id="rId58"/>
    <p:sldId id="305" r:id="rId59"/>
    <p:sldId id="998" r:id="rId60"/>
    <p:sldId id="3005" r:id="rId61"/>
    <p:sldId id="994" r:id="rId62"/>
    <p:sldId id="992" r:id="rId63"/>
    <p:sldId id="1030" r:id="rId64"/>
    <p:sldId id="1001" r:id="rId65"/>
    <p:sldId id="3013" r:id="rId66"/>
    <p:sldId id="3004" r:id="rId67"/>
    <p:sldId id="1003" r:id="rId68"/>
    <p:sldId id="1004" r:id="rId69"/>
    <p:sldId id="559" r:id="rId70"/>
    <p:sldId id="1005" r:id="rId71"/>
    <p:sldId id="315" r:id="rId72"/>
    <p:sldId id="3002" r:id="rId73"/>
    <p:sldId id="279" r:id="rId74"/>
    <p:sldId id="310" r:id="rId75"/>
    <p:sldId id="317" r:id="rId76"/>
    <p:sldId id="348" r:id="rId77"/>
    <p:sldId id="1015" r:id="rId78"/>
    <p:sldId id="3027" r:id="rId79"/>
    <p:sldId id="307" r:id="rId80"/>
    <p:sldId id="285" r:id="rId81"/>
    <p:sldId id="287" r:id="rId82"/>
    <p:sldId id="289" r:id="rId83"/>
    <p:sldId id="3026" r:id="rId84"/>
    <p:sldId id="3028" r:id="rId85"/>
    <p:sldId id="3029" r:id="rId86"/>
    <p:sldId id="3020" r:id="rId87"/>
    <p:sldId id="291" r:id="rId88"/>
    <p:sldId id="1008" r:id="rId89"/>
    <p:sldId id="984" r:id="rId90"/>
    <p:sldId id="936" r:id="rId91"/>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1719C"/>
    <a:srgbClr val="FFCC66"/>
    <a:srgbClr val="FBE5D6"/>
    <a:srgbClr val="FFCCFF"/>
    <a:srgbClr val="00CCFF"/>
    <a:srgbClr val="000000"/>
    <a:srgbClr val="FFF2CC"/>
    <a:srgbClr val="E2F0D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rgbClr val="00000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間スタイル 3 - アクセント 3">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3"/>
          </a:solidFill>
        </a:fill>
      </a:tcStyle>
    </a:lastCol>
    <a:firstCol>
      <a:tcTxStyle b="on">
        <a:fontRef idx="minor">
          <a:srgbClr val="00000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2"/>
    <p:restoredTop sz="62172" autoAdjust="0"/>
  </p:normalViewPr>
  <p:slideViewPr>
    <p:cSldViewPr snapToGrid="0">
      <p:cViewPr varScale="1">
        <p:scale>
          <a:sx n="46" d="100"/>
          <a:sy n="46" d="100"/>
        </p:scale>
        <p:origin x="1092" y="32"/>
      </p:cViewPr>
      <p:guideLst>
        <p:guide orient="horz" pos="2160"/>
        <p:guide pos="3840"/>
      </p:guideLst>
    </p:cSldViewPr>
  </p:slideViewPr>
  <p:outlineViewPr>
    <p:cViewPr>
      <p:scale>
        <a:sx n="33" d="100"/>
        <a:sy n="33" d="100"/>
      </p:scale>
      <p:origin x="0" y="-5088"/>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66" d="100"/>
          <a:sy n="66" d="100"/>
        </p:scale>
        <p:origin x="-4278" y="-46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578AA7DE-F79E-4DD2-B8B6-4A08B28E8913}"/>
    <pc:docChg chg="undo custSel addSld delSld">
      <pc:chgData name="洋輔 浄土" userId="06d56449ef9b25e6" providerId="LiveId" clId="{578AA7DE-F79E-4DD2-B8B6-4A08B28E8913}" dt="2025-07-01T05:04:56.593" v="6" actId="2696"/>
      <pc:docMkLst>
        <pc:docMk/>
      </pc:docMkLst>
      <pc:sldChg chg="del">
        <pc:chgData name="洋輔 浄土" userId="06d56449ef9b25e6" providerId="LiveId" clId="{578AA7DE-F79E-4DD2-B8B6-4A08B28E8913}" dt="2025-07-01T05:03:07.126" v="5" actId="47"/>
        <pc:sldMkLst>
          <pc:docMk/>
          <pc:sldMk cId="2099988176" sldId="294"/>
        </pc:sldMkLst>
      </pc:sldChg>
      <pc:sldChg chg="del">
        <pc:chgData name="洋輔 浄土" userId="06d56449ef9b25e6" providerId="LiveId" clId="{578AA7DE-F79E-4DD2-B8B6-4A08B28E8913}" dt="2025-07-01T05:02:39.632" v="0" actId="47"/>
        <pc:sldMkLst>
          <pc:docMk/>
          <pc:sldMk cId="4342676" sldId="883"/>
        </pc:sldMkLst>
      </pc:sldChg>
      <pc:sldChg chg="add del">
        <pc:chgData name="洋輔 浄土" userId="06d56449ef9b25e6" providerId="LiveId" clId="{578AA7DE-F79E-4DD2-B8B6-4A08B28E8913}" dt="2025-07-01T05:02:48.454" v="2" actId="47"/>
        <pc:sldMkLst>
          <pc:docMk/>
          <pc:sldMk cId="3749167051" sldId="896"/>
        </pc:sldMkLst>
      </pc:sldChg>
      <pc:sldChg chg="del">
        <pc:chgData name="洋輔 浄土" userId="06d56449ef9b25e6" providerId="LiveId" clId="{578AA7DE-F79E-4DD2-B8B6-4A08B28E8913}" dt="2025-07-01T05:03:04.484" v="4" actId="47"/>
        <pc:sldMkLst>
          <pc:docMk/>
          <pc:sldMk cId="332873800" sldId="924"/>
        </pc:sldMkLst>
      </pc:sldChg>
      <pc:sldChg chg="del">
        <pc:chgData name="洋輔 浄土" userId="06d56449ef9b25e6" providerId="LiveId" clId="{578AA7DE-F79E-4DD2-B8B6-4A08B28E8913}" dt="2025-07-01T05:04:56.593" v="6" actId="2696"/>
        <pc:sldMkLst>
          <pc:docMk/>
          <pc:sldMk cId="3867350183" sldId="987"/>
        </pc:sldMkLst>
      </pc:sldChg>
      <pc:sldChg chg="del">
        <pc:chgData name="洋輔 浄土" userId="06d56449ef9b25e6" providerId="LiveId" clId="{578AA7DE-F79E-4DD2-B8B6-4A08B28E8913}" dt="2025-07-01T05:02:57.214" v="3" actId="47"/>
        <pc:sldMkLst>
          <pc:docMk/>
          <pc:sldMk cId="691430296" sldId="10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3" name="ヘッダー プレースホルダー 1"/>
          <p:cNvSpPr>
            <a:spLocks noGrp="1"/>
          </p:cNvSpPr>
          <p:nvPr>
            <p:ph type="hdr" sz="quarter"/>
          </p:nvPr>
        </p:nvSpPr>
        <p:spPr>
          <a:xfrm>
            <a:off x="2" y="2"/>
            <a:ext cx="2984871" cy="502676"/>
          </a:xfrm>
          <a:prstGeom prst="rect">
            <a:avLst/>
          </a:prstGeom>
        </p:spPr>
        <p:txBody>
          <a:bodyPr vert="horz" lIns="92007" tIns="46003" rIns="92007" bIns="46003" rtlCol="0"/>
          <a:lstStyle>
            <a:lvl1pPr algn="l">
              <a:defRPr sz="1200"/>
            </a:lvl1pPr>
          </a:lstStyle>
          <a:p>
            <a:endParaRPr kumimoji="1" lang="ja-JP" altLang="en-US"/>
          </a:p>
        </p:txBody>
      </p:sp>
      <p:sp>
        <p:nvSpPr>
          <p:cNvPr id="1414" name="日付プレースホルダー 2"/>
          <p:cNvSpPr>
            <a:spLocks noGrp="1"/>
          </p:cNvSpPr>
          <p:nvPr>
            <p:ph type="dt" sz="quarter" idx="1"/>
          </p:nvPr>
        </p:nvSpPr>
        <p:spPr>
          <a:xfrm>
            <a:off x="3901700" y="2"/>
            <a:ext cx="2984871" cy="502676"/>
          </a:xfrm>
          <a:prstGeom prst="rect">
            <a:avLst/>
          </a:prstGeom>
        </p:spPr>
        <p:txBody>
          <a:bodyPr vert="horz" lIns="92007" tIns="46003" rIns="92007" bIns="46003" rtlCol="0"/>
          <a:lstStyle>
            <a:lvl1pPr algn="r">
              <a:defRPr sz="1200"/>
            </a:lvl1pPr>
          </a:lstStyle>
          <a:p>
            <a:r>
              <a:rPr kumimoji="1" lang="en-US" altLang="ja-JP"/>
              <a:t>2022/8/3</a:t>
            </a:r>
            <a:endParaRPr kumimoji="1" lang="ja-JP" altLang="en-US"/>
          </a:p>
        </p:txBody>
      </p:sp>
      <p:sp>
        <p:nvSpPr>
          <p:cNvPr id="1415" name="フッター プレースホルダー 3"/>
          <p:cNvSpPr>
            <a:spLocks noGrp="1"/>
          </p:cNvSpPr>
          <p:nvPr>
            <p:ph type="ftr" sz="quarter" idx="2"/>
          </p:nvPr>
        </p:nvSpPr>
        <p:spPr>
          <a:xfrm>
            <a:off x="2" y="9516040"/>
            <a:ext cx="2984871" cy="502676"/>
          </a:xfrm>
          <a:prstGeom prst="rect">
            <a:avLst/>
          </a:prstGeom>
        </p:spPr>
        <p:txBody>
          <a:bodyPr vert="horz" lIns="92007" tIns="46003" rIns="92007" bIns="46003" rtlCol="0" anchor="b"/>
          <a:lstStyle>
            <a:lvl1pPr algn="l">
              <a:defRPr sz="1200"/>
            </a:lvl1pPr>
          </a:lstStyle>
          <a:p>
            <a:endParaRPr kumimoji="1" lang="ja-JP" altLang="en-US"/>
          </a:p>
        </p:txBody>
      </p:sp>
      <p:sp>
        <p:nvSpPr>
          <p:cNvPr id="1416" name="スライド番号プレースホルダー 4"/>
          <p:cNvSpPr>
            <a:spLocks noGrp="1"/>
          </p:cNvSpPr>
          <p:nvPr>
            <p:ph type="sldNum" sz="quarter" idx="3"/>
          </p:nvPr>
        </p:nvSpPr>
        <p:spPr>
          <a:xfrm>
            <a:off x="3901700" y="9516040"/>
            <a:ext cx="2984871" cy="502676"/>
          </a:xfrm>
          <a:prstGeom prst="rect">
            <a:avLst/>
          </a:prstGeom>
        </p:spPr>
        <p:txBody>
          <a:bodyPr vert="horz" lIns="92007" tIns="46003" rIns="92007" bIns="46003" rtlCol="0" anchor="b"/>
          <a:lstStyle>
            <a:lvl1pPr algn="r">
              <a:defRPr sz="1200"/>
            </a:lvl1pPr>
          </a:lstStyle>
          <a:p>
            <a:fld id="{C4DC4532-74FA-430D-88C2-40D1D745C1E1}" type="slidenum">
              <a:rPr kumimoji="1" lang="ja-JP" altLang="en-US" smtClean="0"/>
              <a:t>‹#›</a:t>
            </a:fld>
            <a:endParaRPr kumimoji="1" lang="ja-JP" altLang="en-US"/>
          </a:p>
        </p:txBody>
      </p:sp>
    </p:spTree>
    <p:extLst>
      <p:ext uri="{BB962C8B-B14F-4D97-AF65-F5344CB8AC3E}">
        <p14:creationId xmlns:p14="http://schemas.microsoft.com/office/powerpoint/2010/main" val="2663917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6" name="ヘッダー プレースホルダー 1"/>
          <p:cNvSpPr>
            <a:spLocks noGrp="1"/>
          </p:cNvSpPr>
          <p:nvPr>
            <p:ph type="hdr" sz="quarter"/>
          </p:nvPr>
        </p:nvSpPr>
        <p:spPr>
          <a:xfrm>
            <a:off x="2" y="2"/>
            <a:ext cx="2984871" cy="502676"/>
          </a:xfrm>
          <a:prstGeom prst="rect">
            <a:avLst/>
          </a:prstGeom>
        </p:spPr>
        <p:txBody>
          <a:bodyPr vert="horz" lIns="92007" tIns="46003" rIns="92007" bIns="46003" rtlCol="0"/>
          <a:lstStyle>
            <a:lvl1pPr algn="l">
              <a:defRPr sz="1200"/>
            </a:lvl1pPr>
          </a:lstStyle>
          <a:p>
            <a:endParaRPr kumimoji="1" lang="ja-JP" altLang="en-US"/>
          </a:p>
        </p:txBody>
      </p:sp>
      <p:sp>
        <p:nvSpPr>
          <p:cNvPr id="1407" name="日付プレースホルダー 2"/>
          <p:cNvSpPr>
            <a:spLocks noGrp="1"/>
          </p:cNvSpPr>
          <p:nvPr>
            <p:ph type="dt" idx="1"/>
          </p:nvPr>
        </p:nvSpPr>
        <p:spPr>
          <a:xfrm>
            <a:off x="3901700" y="2"/>
            <a:ext cx="2984871" cy="502676"/>
          </a:xfrm>
          <a:prstGeom prst="rect">
            <a:avLst/>
          </a:prstGeom>
        </p:spPr>
        <p:txBody>
          <a:bodyPr vert="horz" lIns="92007" tIns="46003" rIns="92007" bIns="46003" rtlCol="0"/>
          <a:lstStyle>
            <a:lvl1pPr algn="r">
              <a:defRPr sz="1200"/>
            </a:lvl1pPr>
          </a:lstStyle>
          <a:p>
            <a:r>
              <a:rPr kumimoji="1" lang="en-US" altLang="ja-JP"/>
              <a:t>2022/8/3</a:t>
            </a:r>
            <a:endParaRPr kumimoji="1" lang="ja-JP" altLang="en-US"/>
          </a:p>
        </p:txBody>
      </p:sp>
      <p:sp>
        <p:nvSpPr>
          <p:cNvPr id="1408" name="スライド イメージ プレースホルダー 3"/>
          <p:cNvSpPr>
            <a:spLocks noGrp="1" noRot="1" noChangeAspect="1"/>
          </p:cNvSpPr>
          <p:nvPr>
            <p:ph type="sldImg" idx="2"/>
          </p:nvPr>
        </p:nvSpPr>
        <p:spPr>
          <a:xfrm>
            <a:off x="434975" y="1250950"/>
            <a:ext cx="6018213" cy="3386138"/>
          </a:xfrm>
          <a:prstGeom prst="rect">
            <a:avLst/>
          </a:prstGeom>
          <a:noFill/>
          <a:ln w="12700">
            <a:solidFill>
              <a:prstClr val="black"/>
            </a:solidFill>
          </a:ln>
        </p:spPr>
        <p:txBody>
          <a:bodyPr vert="horz" lIns="92007" tIns="46003" rIns="92007" bIns="46003" rtlCol="0" anchor="ctr"/>
          <a:lstStyle/>
          <a:p>
            <a:endParaRPr lang="ja-JP" altLang="en-US"/>
          </a:p>
        </p:txBody>
      </p:sp>
      <p:sp>
        <p:nvSpPr>
          <p:cNvPr id="1409" name="ノート プレースホルダー 4"/>
          <p:cNvSpPr>
            <a:spLocks noGrp="1"/>
          </p:cNvSpPr>
          <p:nvPr>
            <p:ph type="body" sz="quarter" idx="3"/>
          </p:nvPr>
        </p:nvSpPr>
        <p:spPr>
          <a:xfrm>
            <a:off x="688817" y="4821506"/>
            <a:ext cx="5510530" cy="3944868"/>
          </a:xfrm>
          <a:prstGeom prst="rect">
            <a:avLst/>
          </a:prstGeom>
        </p:spPr>
        <p:txBody>
          <a:bodyPr vert="horz" lIns="92007" tIns="46003" rIns="92007" bIns="460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10" name="フッター プレースホルダー 5"/>
          <p:cNvSpPr>
            <a:spLocks noGrp="1"/>
          </p:cNvSpPr>
          <p:nvPr>
            <p:ph type="ftr" sz="quarter" idx="4"/>
          </p:nvPr>
        </p:nvSpPr>
        <p:spPr>
          <a:xfrm>
            <a:off x="2" y="9516040"/>
            <a:ext cx="2984871" cy="502676"/>
          </a:xfrm>
          <a:prstGeom prst="rect">
            <a:avLst/>
          </a:prstGeom>
        </p:spPr>
        <p:txBody>
          <a:bodyPr vert="horz" lIns="92007" tIns="46003" rIns="92007" bIns="46003" rtlCol="0" anchor="b"/>
          <a:lstStyle>
            <a:lvl1pPr algn="l">
              <a:defRPr sz="1200"/>
            </a:lvl1pPr>
          </a:lstStyle>
          <a:p>
            <a:endParaRPr kumimoji="1" lang="ja-JP" altLang="en-US"/>
          </a:p>
        </p:txBody>
      </p:sp>
      <p:sp>
        <p:nvSpPr>
          <p:cNvPr id="1411" name="スライド番号プレースホルダー 6"/>
          <p:cNvSpPr>
            <a:spLocks noGrp="1"/>
          </p:cNvSpPr>
          <p:nvPr>
            <p:ph type="sldNum" sz="quarter" idx="5"/>
          </p:nvPr>
        </p:nvSpPr>
        <p:spPr>
          <a:xfrm>
            <a:off x="3901700" y="9516040"/>
            <a:ext cx="2984871" cy="502676"/>
          </a:xfrm>
          <a:prstGeom prst="rect">
            <a:avLst/>
          </a:prstGeom>
        </p:spPr>
        <p:txBody>
          <a:bodyPr vert="horz" lIns="92007" tIns="46003" rIns="92007" bIns="46003" rtlCol="0" anchor="b"/>
          <a:lstStyle>
            <a:lvl1pPr algn="r">
              <a:defRPr sz="1200"/>
            </a:lvl1pPr>
          </a:lstStyle>
          <a:p>
            <a:fld id="{29BD601E-CC35-4D44-9072-44D059BC992F}" type="slidenum">
              <a:rPr kumimoji="1" lang="ja-JP" altLang="en-US" smtClean="0"/>
              <a:t>‹#›</a:t>
            </a:fld>
            <a:endParaRPr kumimoji="1" lang="ja-JP" altLang="en-US"/>
          </a:p>
        </p:txBody>
      </p:sp>
    </p:spTree>
    <p:extLst>
      <p:ext uri="{BB962C8B-B14F-4D97-AF65-F5344CB8AC3E}">
        <p14:creationId xmlns:p14="http://schemas.microsoft.com/office/powerpoint/2010/main" val="28989513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スライド イメージ プレースホルダー 1"/>
          <p:cNvSpPr>
            <a:spLocks noGrp="1" noRot="1" noChangeAspect="1"/>
          </p:cNvSpPr>
          <p:nvPr>
            <p:ph type="sldImg"/>
          </p:nvPr>
        </p:nvSpPr>
        <p:spPr>
          <a:xfrm>
            <a:off x="423863" y="1243013"/>
            <a:ext cx="5949950" cy="3348037"/>
          </a:xfrm>
        </p:spPr>
      </p:sp>
      <p:sp>
        <p:nvSpPr>
          <p:cNvPr id="1424" name="ノート プレースホルダー 2"/>
          <p:cNvSpPr>
            <a:spLocks noGrp="1"/>
          </p:cNvSpPr>
          <p:nvPr>
            <p:ph type="body" idx="1"/>
          </p:nvPr>
        </p:nvSpPr>
        <p:spPr/>
        <p:txBody>
          <a:bodyPr/>
          <a:lstStyle/>
          <a:p>
            <a:r>
              <a:rPr kumimoji="1" lang="ja-JP" altLang="en-US" sz="1100" dirty="0"/>
              <a:t>ガイダンス</a:t>
            </a:r>
            <a:endParaRPr kumimoji="1" lang="en-US" altLang="ja-JP" sz="1100" dirty="0"/>
          </a:p>
        </p:txBody>
      </p:sp>
      <p:sp>
        <p:nvSpPr>
          <p:cNvPr id="1425" name="スライド番号プレースホルダー 3"/>
          <p:cNvSpPr>
            <a:spLocks noGrp="1"/>
          </p:cNvSpPr>
          <p:nvPr>
            <p:ph type="sldNum" sz="quarter" idx="10"/>
          </p:nvPr>
        </p:nvSpPr>
        <p:spPr/>
        <p:txBody>
          <a:bodyPr/>
          <a:lstStyle/>
          <a:p>
            <a:fld id="{0F615A3C-7D51-4B6B-8AC9-156B2755C2A1}" type="slidenum">
              <a:rPr kumimoji="1" lang="ja-JP" altLang="en-US" smtClean="0"/>
              <a:t>1</a:t>
            </a:fld>
            <a:endParaRPr kumimoji="1" lang="ja-JP" altLang="en-US"/>
          </a:p>
        </p:txBody>
      </p:sp>
      <p:sp>
        <p:nvSpPr>
          <p:cNvPr id="1426"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スライド イメージ プレースホルダー 1"/>
          <p:cNvSpPr>
            <a:spLocks noGrp="1" noRot="1" noChangeAspect="1"/>
          </p:cNvSpPr>
          <p:nvPr>
            <p:ph type="sldImg"/>
          </p:nvPr>
        </p:nvSpPr>
        <p:spPr/>
      </p:sp>
      <p:sp>
        <p:nvSpPr>
          <p:cNvPr id="1531" name="ノート プレースホルダー 2"/>
          <p:cNvSpPr>
            <a:spLocks noGrp="1"/>
          </p:cNvSpPr>
          <p:nvPr>
            <p:ph type="body" idx="1"/>
          </p:nvPr>
        </p:nvSpPr>
        <p:spPr/>
        <p:txBody>
          <a:bodyPr/>
          <a:lstStyle/>
          <a:p>
            <a:r>
              <a:rPr kumimoji="1" lang="ja-JP" altLang="en-US" sz="1100" dirty="0"/>
              <a:t>今日は県二さんの真の想いを見い出し、支援の手立てについて考えいきますので、再度福島県二さんってこんな方だよねとグループ内で県二さん像を共有します。</a:t>
            </a:r>
          </a:p>
        </p:txBody>
      </p:sp>
      <p:sp>
        <p:nvSpPr>
          <p:cNvPr id="1532" name="スライド番号プレースホルダー 3"/>
          <p:cNvSpPr>
            <a:spLocks noGrp="1"/>
          </p:cNvSpPr>
          <p:nvPr>
            <p:ph type="sldNum" sz="quarter" idx="5"/>
          </p:nvPr>
        </p:nvSpPr>
        <p:spPr/>
        <p:txBody>
          <a:bodyPr/>
          <a:lstStyle/>
          <a:p>
            <a:fld id="{29BD601E-CC35-4D44-9072-44D059BC992F}" type="slidenum">
              <a:rPr kumimoji="1" lang="ja-JP" altLang="en-US" smtClean="0"/>
              <a:t>10</a:t>
            </a:fld>
            <a:endParaRPr kumimoji="1" lang="ja-JP" altLang="en-US"/>
          </a:p>
        </p:txBody>
      </p:sp>
      <p:sp>
        <p:nvSpPr>
          <p:cNvPr id="153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5270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スライド イメージ プレースホルダー 1"/>
          <p:cNvSpPr>
            <a:spLocks noGrp="1" noRot="1" noChangeAspect="1"/>
          </p:cNvSpPr>
          <p:nvPr>
            <p:ph type="sldImg"/>
          </p:nvPr>
        </p:nvSpPr>
        <p:spPr>
          <a:xfrm>
            <a:off x="423863" y="1243013"/>
            <a:ext cx="5949950" cy="3348037"/>
          </a:xfrm>
        </p:spPr>
      </p:sp>
      <p:sp>
        <p:nvSpPr>
          <p:cNvPr id="1546" name="ノート プレースホルダー 2"/>
          <p:cNvSpPr>
            <a:spLocks noGrp="1"/>
          </p:cNvSpPr>
          <p:nvPr>
            <p:ph type="body" idx="1"/>
          </p:nvPr>
        </p:nvSpPr>
        <p:spPr/>
        <p:txBody>
          <a:bodyPr/>
          <a:lstStyle/>
          <a:p>
            <a:endParaRPr kumimoji="1" lang="ja-JP" altLang="en-US" sz="1100" dirty="0"/>
          </a:p>
        </p:txBody>
      </p:sp>
      <p:sp>
        <p:nvSpPr>
          <p:cNvPr id="1547"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766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スライド イメージ プレースホルダー 1"/>
          <p:cNvSpPr>
            <a:spLocks noGrp="1" noRot="1" noChangeAspect="1"/>
          </p:cNvSpPr>
          <p:nvPr>
            <p:ph type="sldImg"/>
          </p:nvPr>
        </p:nvSpPr>
        <p:spPr/>
      </p:sp>
      <p:sp>
        <p:nvSpPr>
          <p:cNvPr id="1557" name="ノート プレースホルダー 2"/>
          <p:cNvSpPr>
            <a:spLocks noGrp="1"/>
          </p:cNvSpPr>
          <p:nvPr>
            <p:ph type="body" idx="1"/>
          </p:nvPr>
        </p:nvSpPr>
        <p:spPr/>
        <p:txBody>
          <a:bodyPr/>
          <a:lstStyle/>
          <a:p>
            <a:endParaRPr kumimoji="1" lang="ja-JP" altLang="en-US" sz="1100" dirty="0"/>
          </a:p>
        </p:txBody>
      </p:sp>
      <p:sp>
        <p:nvSpPr>
          <p:cNvPr id="1558" name="スライド番号プレースホルダー 3"/>
          <p:cNvSpPr>
            <a:spLocks noGrp="1"/>
          </p:cNvSpPr>
          <p:nvPr>
            <p:ph type="sldNum" sz="quarter" idx="5"/>
          </p:nvPr>
        </p:nvSpPr>
        <p:spPr/>
        <p:txBody>
          <a:bodyPr/>
          <a:lstStyle/>
          <a:p>
            <a:fld id="{29BD601E-CC35-4D44-9072-44D059BC992F}" type="slidenum">
              <a:rPr kumimoji="1" lang="ja-JP" altLang="en-US" smtClean="0"/>
              <a:t>12</a:t>
            </a:fld>
            <a:endParaRPr kumimoji="1" lang="ja-JP" altLang="en-US"/>
          </a:p>
        </p:txBody>
      </p:sp>
      <p:sp>
        <p:nvSpPr>
          <p:cNvPr id="155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54692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スライド イメージ プレースホルダー 1"/>
          <p:cNvSpPr>
            <a:spLocks noGrp="1" noRot="1" noChangeAspect="1"/>
          </p:cNvSpPr>
          <p:nvPr>
            <p:ph type="sldImg"/>
          </p:nvPr>
        </p:nvSpPr>
        <p:spPr/>
      </p:sp>
      <p:sp>
        <p:nvSpPr>
          <p:cNvPr id="1565" name="ノート プレースホルダー 2"/>
          <p:cNvSpPr>
            <a:spLocks noGrp="1"/>
          </p:cNvSpPr>
          <p:nvPr>
            <p:ph type="body" idx="1"/>
          </p:nvPr>
        </p:nvSpPr>
        <p:spPr/>
        <p:txBody>
          <a:bodyPr/>
          <a:lstStyle/>
          <a:p>
            <a:r>
              <a:rPr kumimoji="1" lang="ja-JP" altLang="en-US" sz="1100" dirty="0"/>
              <a:t>１日目　計画作成の有無にかかわらず大切なプロセスです。</a:t>
            </a:r>
            <a:endParaRPr kumimoji="1" lang="en-US" altLang="ja-JP" sz="1100" dirty="0"/>
          </a:p>
          <a:p>
            <a:r>
              <a:rPr kumimoji="1" lang="ja-JP" altLang="en-US" sz="1100" dirty="0"/>
              <a:t>２日目　計画作成の実務となります</a:t>
            </a:r>
          </a:p>
        </p:txBody>
      </p:sp>
      <p:sp>
        <p:nvSpPr>
          <p:cNvPr id="1566" name="スライド番号プレースホルダー 3"/>
          <p:cNvSpPr>
            <a:spLocks noGrp="1"/>
          </p:cNvSpPr>
          <p:nvPr>
            <p:ph type="sldNum" sz="quarter" idx="10"/>
          </p:nvPr>
        </p:nvSpPr>
        <p:spPr/>
        <p:txBody>
          <a:bodyPr/>
          <a:lstStyle/>
          <a:p>
            <a:fld id="{0F615A3C-7D51-4B6B-8AC9-156B2755C2A1}" type="slidenum">
              <a:rPr kumimoji="1" lang="ja-JP" altLang="en-US" smtClean="0"/>
              <a:t>13</a:t>
            </a:fld>
            <a:endParaRPr kumimoji="1" lang="ja-JP" altLang="en-US"/>
          </a:p>
        </p:txBody>
      </p:sp>
      <p:sp>
        <p:nvSpPr>
          <p:cNvPr id="156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04520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スライド イメージ プレースホルダー 1"/>
          <p:cNvSpPr>
            <a:spLocks noGrp="1" noRot="1" noChangeAspect="1"/>
          </p:cNvSpPr>
          <p:nvPr>
            <p:ph type="sldImg"/>
          </p:nvPr>
        </p:nvSpPr>
        <p:spPr>
          <a:xfrm>
            <a:off x="423863" y="1243013"/>
            <a:ext cx="5949950" cy="3348037"/>
          </a:xfrm>
        </p:spPr>
      </p:sp>
      <p:sp>
        <p:nvSpPr>
          <p:cNvPr id="1597" name="ノート プレースホルダー 2"/>
          <p:cNvSpPr>
            <a:spLocks noGrp="1"/>
          </p:cNvSpPr>
          <p:nvPr>
            <p:ph type="body" idx="1"/>
          </p:nvPr>
        </p:nvSpPr>
        <p:spPr/>
        <p:txBody>
          <a:bodyPr/>
          <a:lstStyle/>
          <a:p>
            <a:r>
              <a:rPr kumimoji="1" lang="ja-JP" altLang="en-US" sz="1100" dirty="0"/>
              <a:t>ケアマネジメントプロセスで確認します。</a:t>
            </a:r>
            <a:endParaRPr kumimoji="1" lang="en-US" altLang="ja-JP" sz="1100" dirty="0"/>
          </a:p>
          <a:p>
            <a:r>
              <a:rPr kumimoji="1" lang="ja-JP" altLang="en-US" sz="1100" dirty="0"/>
              <a:t>インテークで面接技術を、アセスメントで県二さん像を深め、主訴と現状を確認しました。</a:t>
            </a:r>
            <a:endParaRPr kumimoji="1" lang="en-US" altLang="ja-JP" sz="1100" dirty="0"/>
          </a:p>
          <a:p>
            <a:endParaRPr kumimoji="1" lang="ja-JP" altLang="en-US" dirty="0"/>
          </a:p>
        </p:txBody>
      </p:sp>
      <p:sp>
        <p:nvSpPr>
          <p:cNvPr id="1598"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99"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71716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スライド イメージ プレースホルダー 1"/>
          <p:cNvSpPr>
            <a:spLocks noGrp="1" noRot="1" noChangeAspect="1"/>
          </p:cNvSpPr>
          <p:nvPr>
            <p:ph type="sldImg"/>
          </p:nvPr>
        </p:nvSpPr>
        <p:spPr/>
      </p:sp>
      <p:sp>
        <p:nvSpPr>
          <p:cNvPr id="1604" name="ノート プレースホルダー 2"/>
          <p:cNvSpPr>
            <a:spLocks noGrp="1"/>
          </p:cNvSpPr>
          <p:nvPr>
            <p:ph type="body" idx="1"/>
          </p:nvPr>
        </p:nvSpPr>
        <p:spPr/>
        <p:txBody>
          <a:bodyPr/>
          <a:lstStyle/>
          <a:p>
            <a:r>
              <a:rPr kumimoji="1" lang="ja-JP" altLang="en-US" sz="1100" dirty="0"/>
              <a:t>真のニーズを</a:t>
            </a:r>
            <a:r>
              <a:rPr lang="ja-JP" altLang="en-US" sz="1100" dirty="0"/>
              <a:t>探って頂く</a:t>
            </a:r>
            <a:r>
              <a:rPr kumimoji="1" lang="ja-JP" altLang="en-US" sz="1100" dirty="0"/>
              <a:t>演習になります。</a:t>
            </a:r>
            <a:endParaRPr kumimoji="1" lang="en-US" altLang="ja-JP" sz="1100" dirty="0"/>
          </a:p>
          <a:p>
            <a:r>
              <a:rPr kumimoji="1" lang="ja-JP" altLang="en-US" sz="1100" dirty="0"/>
              <a:t>ここでは、</a:t>
            </a:r>
            <a:r>
              <a:rPr kumimoji="1" lang="en-US" altLang="ja-JP" sz="1100" dirty="0"/>
              <a:t>3</a:t>
            </a:r>
            <a:r>
              <a:rPr kumimoji="1" lang="ja-JP" altLang="en-US" sz="1100" dirty="0"/>
              <a:t>コマに分けて進めていきたいと思います。</a:t>
            </a:r>
            <a:endParaRPr kumimoji="1" lang="en-US" altLang="ja-JP" sz="1100" dirty="0"/>
          </a:p>
          <a:p>
            <a:r>
              <a:rPr lang="ja-JP" altLang="en-US" sz="1100" dirty="0"/>
              <a:t>①ニーズを探る②県二さんタイム③グループで整理していいきます。</a:t>
            </a:r>
            <a:endParaRPr lang="en-US" altLang="ja-JP" sz="1100" dirty="0"/>
          </a:p>
          <a:p>
            <a:endParaRPr kumimoji="1" lang="ja-JP" altLang="en-US" dirty="0"/>
          </a:p>
        </p:txBody>
      </p:sp>
      <p:sp>
        <p:nvSpPr>
          <p:cNvPr id="1605" name="スライド番号プレースホルダー 3"/>
          <p:cNvSpPr>
            <a:spLocks noGrp="1"/>
          </p:cNvSpPr>
          <p:nvPr>
            <p:ph type="sldNum" sz="quarter" idx="10"/>
          </p:nvPr>
        </p:nvSpPr>
        <p:spPr/>
        <p:txBody>
          <a:bodyPr/>
          <a:lstStyle/>
          <a:p>
            <a:fld id="{73440C2F-6AB6-43DC-A5D7-81977DFB389A}" type="slidenum">
              <a:rPr kumimoji="1" lang="ja-JP" altLang="en-US" smtClean="0"/>
              <a:t>15</a:t>
            </a:fld>
            <a:endParaRPr kumimoji="1" lang="ja-JP" altLang="en-US"/>
          </a:p>
        </p:txBody>
      </p:sp>
      <p:sp>
        <p:nvSpPr>
          <p:cNvPr id="160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 name="スライド イメージ プレースホルダー 1"/>
          <p:cNvSpPr>
            <a:spLocks noGrp="1" noRot="1" noChangeAspect="1"/>
          </p:cNvSpPr>
          <p:nvPr>
            <p:ph type="sldImg"/>
          </p:nvPr>
        </p:nvSpPr>
        <p:spPr/>
      </p:sp>
      <p:sp>
        <p:nvSpPr>
          <p:cNvPr id="1616" name="ノート プレースホルダー 2"/>
          <p:cNvSpPr>
            <a:spLocks noGrp="1"/>
          </p:cNvSpPr>
          <p:nvPr>
            <p:ph type="body" idx="1"/>
          </p:nvPr>
        </p:nvSpPr>
        <p:spPr/>
        <p:txBody>
          <a:bodyPr/>
          <a:lstStyle/>
          <a:p>
            <a:r>
              <a:rPr kumimoji="1" lang="ja-JP" altLang="en-US" sz="1100" dirty="0"/>
              <a:t>これまでの演習で、主訴とニーズは違うということは理解していただいたと思います。具体的にどう違うのかを確認します。</a:t>
            </a:r>
            <a:r>
              <a:rPr kumimoji="1" lang="en-US" altLang="ja-JP" sz="1100" dirty="0"/>
              <a:t>(PPT</a:t>
            </a:r>
            <a:r>
              <a:rPr kumimoji="1" lang="ja-JP" altLang="en-US" sz="1100" dirty="0"/>
              <a:t>読み上げ</a:t>
            </a:r>
            <a:r>
              <a:rPr kumimoji="1" lang="en-US" altLang="ja-JP" sz="1100" dirty="0"/>
              <a:t>)</a:t>
            </a:r>
            <a:endParaRPr kumimoji="1" lang="ja-JP" altLang="en-US" sz="1100" dirty="0"/>
          </a:p>
        </p:txBody>
      </p:sp>
      <p:sp>
        <p:nvSpPr>
          <p:cNvPr id="1617" name="スライド番号プレースホルダー 3"/>
          <p:cNvSpPr>
            <a:spLocks noGrp="1"/>
          </p:cNvSpPr>
          <p:nvPr>
            <p:ph type="sldNum" sz="quarter" idx="5"/>
          </p:nvPr>
        </p:nvSpPr>
        <p:spPr/>
        <p:txBody>
          <a:bodyPr/>
          <a:lstStyle/>
          <a:p>
            <a:fld id="{29BD601E-CC35-4D44-9072-44D059BC992F}" type="slidenum">
              <a:rPr kumimoji="1" lang="ja-JP" altLang="en-US" smtClean="0"/>
              <a:t>16</a:t>
            </a:fld>
            <a:endParaRPr kumimoji="1" lang="ja-JP" altLang="en-US"/>
          </a:p>
        </p:txBody>
      </p:sp>
      <p:sp>
        <p:nvSpPr>
          <p:cNvPr id="161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173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 name="スライド イメージ プレースホルダー 1"/>
          <p:cNvSpPr>
            <a:spLocks noGrp="1" noRot="1" noChangeAspect="1"/>
          </p:cNvSpPr>
          <p:nvPr>
            <p:ph type="sldImg"/>
          </p:nvPr>
        </p:nvSpPr>
        <p:spPr>
          <a:xfrm>
            <a:off x="434975" y="1250950"/>
            <a:ext cx="6018213" cy="3386138"/>
          </a:xfrm>
        </p:spPr>
      </p:sp>
      <p:sp>
        <p:nvSpPr>
          <p:cNvPr id="1630" name="ノート プレースホルダー 2"/>
          <p:cNvSpPr>
            <a:spLocks noGrp="1"/>
          </p:cNvSpPr>
          <p:nvPr>
            <p:ph type="body" idx="1"/>
          </p:nvPr>
        </p:nvSpPr>
        <p:spPr/>
        <p:txBody>
          <a:bodyPr/>
          <a:lstStyle/>
          <a:p>
            <a:r>
              <a:rPr kumimoji="1" lang="ja-JP" altLang="en-US" sz="1100" b="0" dirty="0"/>
              <a:t>この主訴とニーズの違い</a:t>
            </a:r>
            <a:r>
              <a:rPr kumimoji="1" lang="en-US" altLang="ja-JP" sz="1100" b="0" dirty="0"/>
              <a:t>…</a:t>
            </a:r>
            <a:r>
              <a:rPr lang="ja-JP" altLang="en-US" sz="1100" b="0" dirty="0"/>
              <a:t>ですが</a:t>
            </a:r>
            <a:r>
              <a:rPr kumimoji="1" lang="ja-JP" altLang="en-US" sz="1100" b="0" dirty="0"/>
              <a:t>、主訴は「本人の口から出た言葉」という事でお伝えしてきました</a:t>
            </a:r>
            <a:r>
              <a:rPr lang="ja-JP" altLang="en-US" sz="1100" b="0" dirty="0"/>
              <a:t>・・・</a:t>
            </a:r>
            <a:endParaRPr kumimoji="1" lang="en-US" altLang="ja-JP" sz="1100" b="0" dirty="0"/>
          </a:p>
          <a:p>
            <a:r>
              <a:rPr lang="ja-JP" altLang="en-US" sz="1100" b="0" dirty="0"/>
              <a:t>主訴と現在の生活状況を確認をする事で、主訴の背景にある思い</a:t>
            </a:r>
            <a:r>
              <a:rPr lang="en-US" altLang="ja-JP" sz="1100" b="0" dirty="0"/>
              <a:t>(</a:t>
            </a:r>
            <a:r>
              <a:rPr lang="ja-JP" altLang="en-US" sz="1100" b="0" dirty="0"/>
              <a:t>ニーズ</a:t>
            </a:r>
            <a:r>
              <a:rPr lang="en-US" altLang="ja-JP" sz="1100" b="0" dirty="0"/>
              <a:t>)</a:t>
            </a:r>
            <a:r>
              <a:rPr lang="ja-JP" altLang="en-US" sz="1100" b="0" dirty="0"/>
              <a:t>があるのかが見えてきます。</a:t>
            </a:r>
            <a:r>
              <a:rPr kumimoji="1" lang="ja-JP" altLang="en-US" sz="1100" b="0" dirty="0">
                <a:solidFill>
                  <a:srgbClr val="FF0000"/>
                </a:solidFill>
              </a:rPr>
              <a:t>表出している言葉や困っている事が、そのままニーズであるとは限りません。</a:t>
            </a:r>
            <a:endParaRPr kumimoji="1" lang="en-US" altLang="ja-JP" sz="1100" b="0" dirty="0">
              <a:solidFill>
                <a:srgbClr val="FF0000"/>
              </a:solidFill>
            </a:endParaRPr>
          </a:p>
          <a:p>
            <a:r>
              <a:rPr lang="ja-JP" altLang="en-US" sz="1100" b="0" dirty="0">
                <a:solidFill>
                  <a:srgbClr val="FF0000"/>
                </a:solidFill>
              </a:rPr>
              <a:t>言葉や行動の背景にあるもの、つまりは見えていない所にニーズが隠れていたり、本人がニーズに気づいていないという事もあります。</a:t>
            </a:r>
            <a:r>
              <a:rPr lang="ja-JP" altLang="en-US" sz="1100" b="0" dirty="0"/>
              <a:t>また、本人のニーズと家族のニーズは同じではない事もあります。</a:t>
            </a:r>
            <a:endParaRPr kumimoji="1" lang="en-US" altLang="ja-JP" dirty="0"/>
          </a:p>
        </p:txBody>
      </p:sp>
      <p:sp>
        <p:nvSpPr>
          <p:cNvPr id="1631" name="スライド番号プレースホルダー 3"/>
          <p:cNvSpPr>
            <a:spLocks noGrp="1"/>
          </p:cNvSpPr>
          <p:nvPr>
            <p:ph type="sldNum" sz="quarter" idx="10"/>
          </p:nvPr>
        </p:nvSpPr>
        <p:spPr/>
        <p:txBody>
          <a:bodyPr/>
          <a:lstStyle/>
          <a:p>
            <a:fld id="{51E3C232-0401-4BD9-A6AB-E788227857D1}" type="slidenum">
              <a:rPr kumimoji="1" lang="ja-JP" altLang="en-US" smtClean="0"/>
              <a:t>17</a:t>
            </a:fld>
            <a:endParaRPr kumimoji="1" lang="ja-JP" altLang="en-US"/>
          </a:p>
        </p:txBody>
      </p:sp>
      <p:sp>
        <p:nvSpPr>
          <p:cNvPr id="163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41894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スライド イメージ プレースホルダー 1"/>
          <p:cNvSpPr>
            <a:spLocks noGrp="1" noRot="1" noChangeAspect="1"/>
          </p:cNvSpPr>
          <p:nvPr>
            <p:ph type="sldImg"/>
          </p:nvPr>
        </p:nvSpPr>
        <p:spPr/>
      </p:sp>
      <p:sp>
        <p:nvSpPr>
          <p:cNvPr id="1641" name="ノート プレースホルダー 2"/>
          <p:cNvSpPr>
            <a:spLocks noGrp="1"/>
          </p:cNvSpPr>
          <p:nvPr>
            <p:ph type="body" idx="1"/>
          </p:nvPr>
        </p:nvSpPr>
        <p:spPr/>
        <p:txBody>
          <a:bodyPr/>
          <a:lstStyle/>
          <a:p>
            <a:r>
              <a:rPr kumimoji="1" lang="en-US" altLang="ja-JP" sz="1100" dirty="0"/>
              <a:t>※</a:t>
            </a:r>
            <a:r>
              <a:rPr kumimoji="1" lang="ja-JP" altLang="en-US" sz="1100" dirty="0"/>
              <a:t>訂正　留意点→視点</a:t>
            </a:r>
            <a:endParaRPr kumimoji="1" lang="en-US" altLang="ja-JP" sz="1100" dirty="0"/>
          </a:p>
          <a:p>
            <a:r>
              <a:rPr kumimoji="1" lang="en-US" altLang="ja-JP" sz="1100" dirty="0"/>
              <a:t>※PPT</a:t>
            </a:r>
            <a:r>
              <a:rPr kumimoji="1" lang="ja-JP" altLang="en-US" sz="1100" dirty="0"/>
              <a:t>読み上げ</a:t>
            </a:r>
            <a:endParaRPr kumimoji="1" lang="en-US" altLang="ja-JP" sz="1100" dirty="0"/>
          </a:p>
          <a:p>
            <a:endParaRPr kumimoji="1" lang="en-US" altLang="ja-JP" sz="1100" dirty="0"/>
          </a:p>
          <a:p>
            <a:r>
              <a:rPr kumimoji="1" lang="ja-JP" altLang="en-US" sz="1100" dirty="0"/>
              <a:t>①～</a:t>
            </a:r>
            <a:endParaRPr kumimoji="1" lang="en-US" altLang="ja-JP" sz="1100" dirty="0"/>
          </a:p>
          <a:p>
            <a:r>
              <a:rPr kumimoji="1" lang="ja-JP" altLang="en-US" sz="1100" dirty="0"/>
              <a:t>②～</a:t>
            </a:r>
            <a:endParaRPr kumimoji="1" lang="en-US" altLang="ja-JP" sz="1100" dirty="0"/>
          </a:p>
          <a:p>
            <a:r>
              <a:rPr kumimoji="1" lang="ja-JP" altLang="en-US" sz="1100" dirty="0"/>
              <a:t>　</a:t>
            </a:r>
            <a:r>
              <a:rPr kumimoji="1" lang="en-US" altLang="ja-JP" sz="1100" dirty="0"/>
              <a:t>※</a:t>
            </a:r>
            <a:r>
              <a:rPr kumimoji="1" lang="ja-JP" altLang="en-US" sz="1100" dirty="0"/>
              <a:t>多様的な手段→面接技術の活用、経験</a:t>
            </a:r>
            <a:r>
              <a:rPr kumimoji="1" lang="en-US" altLang="ja-JP" sz="1100" dirty="0"/>
              <a:t>(</a:t>
            </a:r>
            <a:r>
              <a:rPr kumimoji="1" lang="ja-JP" altLang="en-US" sz="1100" dirty="0"/>
              <a:t>見学、同行、体験等</a:t>
            </a:r>
            <a:r>
              <a:rPr kumimoji="1" lang="en-US" altLang="ja-JP" sz="1100" dirty="0"/>
              <a:t>)</a:t>
            </a:r>
            <a:r>
              <a:rPr kumimoji="1" lang="ja-JP" altLang="en-US" sz="1100" dirty="0"/>
              <a:t>の共有、周囲からの情報収集等</a:t>
            </a:r>
          </a:p>
        </p:txBody>
      </p:sp>
      <p:sp>
        <p:nvSpPr>
          <p:cNvPr id="1642" name="スライド番号プレースホルダー 3"/>
          <p:cNvSpPr>
            <a:spLocks noGrp="1"/>
          </p:cNvSpPr>
          <p:nvPr>
            <p:ph type="sldNum" sz="quarter" idx="5"/>
          </p:nvPr>
        </p:nvSpPr>
        <p:spPr/>
        <p:txBody>
          <a:bodyPr/>
          <a:lstStyle/>
          <a:p>
            <a:fld id="{29BD601E-CC35-4D44-9072-44D059BC992F}" type="slidenum">
              <a:rPr kumimoji="1" lang="ja-JP" altLang="en-US" smtClean="0"/>
              <a:t>18</a:t>
            </a:fld>
            <a:endParaRPr kumimoji="1" lang="ja-JP" altLang="en-US"/>
          </a:p>
        </p:txBody>
      </p:sp>
      <p:sp>
        <p:nvSpPr>
          <p:cNvPr id="164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6695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 name="スライド イメージ プレースホルダー 1"/>
          <p:cNvSpPr>
            <a:spLocks noGrp="1" noRot="1" noChangeAspect="1"/>
          </p:cNvSpPr>
          <p:nvPr>
            <p:ph type="sldImg"/>
          </p:nvPr>
        </p:nvSpPr>
        <p:spPr/>
      </p:sp>
      <p:sp>
        <p:nvSpPr>
          <p:cNvPr id="1661" name="ノート プレースホルダー 2"/>
          <p:cNvSpPr>
            <a:spLocks noGrp="1"/>
          </p:cNvSpPr>
          <p:nvPr>
            <p:ph type="body" idx="1"/>
          </p:nvPr>
        </p:nvSpPr>
        <p:spPr/>
        <p:txBody>
          <a:bodyPr/>
          <a:lstStyle/>
          <a:p>
            <a:r>
              <a:rPr kumimoji="1" lang="ja-JP" altLang="en-US" sz="1100" dirty="0"/>
              <a:t>主訴とは、正に口から発せられた思いや希望と思ってもらってよいと思います。</a:t>
            </a:r>
            <a:endParaRPr kumimoji="1" lang="en-US" altLang="ja-JP" sz="1100" dirty="0"/>
          </a:p>
          <a:p>
            <a:r>
              <a:rPr lang="ja-JP" altLang="en-US" sz="1100" dirty="0"/>
              <a:t>昨日のアセスメントで主訴や県二さんタイムで県</a:t>
            </a:r>
            <a:r>
              <a:rPr kumimoji="1" lang="ja-JP" altLang="en-US" sz="1100" dirty="0"/>
              <a:t>二さんに想いを聴いてもらいました</a:t>
            </a:r>
            <a:r>
              <a:rPr lang="ja-JP" altLang="en-US" sz="1100" dirty="0"/>
              <a:t>が、その言葉や</a:t>
            </a:r>
            <a:r>
              <a:rPr kumimoji="1" lang="ja-JP" altLang="en-US" sz="1100" dirty="0"/>
              <a:t>表現は大変重要なキーワードです。</a:t>
            </a:r>
            <a:endParaRPr kumimoji="1" lang="en-US" altLang="ja-JP" sz="1100" dirty="0"/>
          </a:p>
          <a:p>
            <a:endParaRPr kumimoji="1" lang="en-US" altLang="ja-JP" sz="1100" dirty="0"/>
          </a:p>
          <a:p>
            <a:r>
              <a:rPr kumimoji="1" lang="ja-JP" altLang="en-US" sz="1100" dirty="0"/>
              <a:t>例えは、この表のように、「会社で働きたいんです！」と話していた</a:t>
            </a:r>
            <a:r>
              <a:rPr lang="ja-JP" altLang="en-US" sz="1100" dirty="0"/>
              <a:t>場合、</a:t>
            </a:r>
            <a:r>
              <a:rPr kumimoji="1" lang="ja-JP" altLang="en-US" sz="1100" dirty="0"/>
              <a:t>この想いが主訴</a:t>
            </a:r>
            <a:r>
              <a:rPr lang="ja-JP" altLang="en-US" sz="1100" dirty="0"/>
              <a:t>となります</a:t>
            </a:r>
            <a:r>
              <a:rPr kumimoji="1" lang="ja-JP" altLang="en-US" sz="1100" dirty="0"/>
              <a:t>。</a:t>
            </a:r>
            <a:endParaRPr kumimoji="1" lang="en-US" altLang="ja-JP" sz="1100" dirty="0"/>
          </a:p>
          <a:p>
            <a:r>
              <a:rPr kumimoji="1" lang="ja-JP" altLang="en-US" sz="1100" dirty="0"/>
              <a:t>そして、その表出している言葉の背景は何か</a:t>
            </a:r>
            <a:r>
              <a:rPr kumimoji="1" lang="en-US" altLang="ja-JP" sz="1100" dirty="0"/>
              <a:t>…</a:t>
            </a:r>
            <a:r>
              <a:rPr kumimoji="1" lang="ja-JP" altLang="en-US" sz="1100" dirty="0"/>
              <a:t>ということを探っていきます。この方がどういう人でどういう生活を</a:t>
            </a:r>
            <a:r>
              <a:rPr lang="ja-JP" altLang="en-US" sz="1100" dirty="0"/>
              <a:t>送って</a:t>
            </a:r>
            <a:r>
              <a:rPr kumimoji="1" lang="ja-JP" altLang="en-US" sz="1100" dirty="0"/>
              <a:t>きて、どういう生き方をしてきた人なのか</a:t>
            </a:r>
            <a:r>
              <a:rPr kumimoji="1" lang="en-US" altLang="ja-JP" sz="1100" dirty="0"/>
              <a:t>…</a:t>
            </a:r>
            <a:r>
              <a:rPr kumimoji="1" lang="ja-JP" altLang="en-US" sz="1100" dirty="0"/>
              <a:t>どういうことが好きで、どういう価値観を持っていて</a:t>
            </a:r>
            <a:r>
              <a:rPr kumimoji="1" lang="en-US" altLang="ja-JP" sz="1100" dirty="0"/>
              <a:t>…</a:t>
            </a:r>
            <a:r>
              <a:rPr kumimoji="1" lang="ja-JP" altLang="en-US" sz="1100" dirty="0"/>
              <a:t>など、アセスメントしたいろんな情報や角度から背景を探っていくと、見えていないところや本人も気づいていないところにニーズが潜んでいることもあるということに気づく事が大切です。</a:t>
            </a:r>
            <a:endParaRPr kumimoji="1" lang="en-US" altLang="ja-JP" sz="1100" dirty="0"/>
          </a:p>
          <a:p>
            <a:r>
              <a:rPr kumimoji="1" lang="ja-JP" altLang="en-US" sz="1100" dirty="0"/>
              <a:t>いろいろな情報から紐解いていくと、「友達が欲しい」というニーズが出てきます。</a:t>
            </a:r>
            <a:endParaRPr kumimoji="1" lang="en-US" altLang="ja-JP" sz="1100" dirty="0"/>
          </a:p>
          <a:p>
            <a:endParaRPr kumimoji="1" lang="en-US" altLang="ja-JP" sz="1100" dirty="0"/>
          </a:p>
          <a:p>
            <a:r>
              <a:rPr kumimoji="1" lang="ja-JP" altLang="en-US" sz="1100" dirty="0"/>
              <a:t>「仕事がしたい</a:t>
            </a:r>
            <a:r>
              <a:rPr kumimoji="1" lang="en-US" altLang="ja-JP" sz="1100" dirty="0"/>
              <a:t>…</a:t>
            </a:r>
            <a:r>
              <a:rPr kumimoji="1" lang="ja-JP" altLang="en-US" sz="1100" dirty="0"/>
              <a:t>」という希望をそのままニーズとして捉え、就職先を一緒に探したり、特別な理由や不適応となる出来事があったわけではないのに、就労につながってもすぐにやめてしまったり、事業所に行かなくなったりした場合は、その方に合った手立てではなく、希望する生活になっていなかった可能性が</a:t>
            </a:r>
            <a:r>
              <a:rPr lang="ja-JP" altLang="en-US" sz="1100" dirty="0"/>
              <a:t>考えられます</a:t>
            </a:r>
            <a:r>
              <a:rPr kumimoji="1" lang="ja-JP" altLang="en-US" sz="1100" dirty="0"/>
              <a:t>。</a:t>
            </a:r>
          </a:p>
        </p:txBody>
      </p:sp>
      <p:sp>
        <p:nvSpPr>
          <p:cNvPr id="1662" name="スライド番号プレースホルダー 3"/>
          <p:cNvSpPr>
            <a:spLocks noGrp="1"/>
          </p:cNvSpPr>
          <p:nvPr>
            <p:ph type="sldNum" sz="quarter" idx="10"/>
          </p:nvPr>
        </p:nvSpPr>
        <p:spPr/>
        <p:txBody>
          <a:bodyPr/>
          <a:lstStyle/>
          <a:p>
            <a:fld id="{0F615A3C-7D51-4B6B-8AC9-156B2755C2A1}" type="slidenum">
              <a:rPr kumimoji="1" lang="ja-JP" altLang="en-US" smtClean="0"/>
              <a:t>19</a:t>
            </a:fld>
            <a:endParaRPr kumimoji="1" lang="ja-JP" altLang="en-US"/>
          </a:p>
        </p:txBody>
      </p:sp>
      <p:sp>
        <p:nvSpPr>
          <p:cNvPr id="166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02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スライド イメージ プレースホルダー 1"/>
          <p:cNvSpPr>
            <a:spLocks noGrp="1" noRot="1" noChangeAspect="1"/>
          </p:cNvSpPr>
          <p:nvPr>
            <p:ph type="sldImg"/>
          </p:nvPr>
        </p:nvSpPr>
        <p:spPr>
          <a:xfrm>
            <a:off x="2898775" y="854075"/>
            <a:ext cx="4089400" cy="2301875"/>
          </a:xfrm>
        </p:spPr>
      </p:sp>
      <p:sp>
        <p:nvSpPr>
          <p:cNvPr id="1433" name="ノート プレースホルダー 2"/>
          <p:cNvSpPr>
            <a:spLocks noGrp="1"/>
          </p:cNvSpPr>
          <p:nvPr>
            <p:ph type="body" idx="1"/>
          </p:nvPr>
        </p:nvSpPr>
        <p:spPr/>
        <p:txBody>
          <a:bodyPr/>
          <a:lstStyle/>
          <a:p>
            <a:endParaRPr kumimoji="1" lang="ja-JP" altLang="en-US" dirty="0"/>
          </a:p>
        </p:txBody>
      </p:sp>
      <p:sp>
        <p:nvSpPr>
          <p:cNvPr id="1434" name="スライド番号プレースホルダー 3"/>
          <p:cNvSpPr>
            <a:spLocks noGrp="1"/>
          </p:cNvSpPr>
          <p:nvPr>
            <p:ph type="sldNum" sz="quarter" idx="10"/>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2</a:t>
            </a:fld>
            <a:endParaRPr lang="ja-JP" altLang="en-US">
              <a:solidFill>
                <a:prstClr val="black"/>
              </a:solidFill>
              <a:latin typeface="Calibri"/>
              <a:ea typeface="ＭＳ Ｐゴシック" panose="020B0600070205080204" pitchFamily="50" charset="-128"/>
            </a:endParaRPr>
          </a:p>
        </p:txBody>
      </p:sp>
      <p:sp>
        <p:nvSpPr>
          <p:cNvPr id="1435"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71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 name="スライド イメージ プレースホルダー 1"/>
          <p:cNvSpPr>
            <a:spLocks noGrp="1" noRot="1" noChangeAspect="1"/>
          </p:cNvSpPr>
          <p:nvPr>
            <p:ph type="sldImg"/>
          </p:nvPr>
        </p:nvSpPr>
        <p:spPr/>
      </p:sp>
      <p:sp>
        <p:nvSpPr>
          <p:cNvPr id="1681" name="ノート プレースホルダー 2"/>
          <p:cNvSpPr>
            <a:spLocks noGrp="1"/>
          </p:cNvSpPr>
          <p:nvPr>
            <p:ph type="body" idx="1"/>
          </p:nvPr>
        </p:nvSpPr>
        <p:spPr/>
        <p:txBody>
          <a:bodyPr/>
          <a:lstStyle/>
          <a:p>
            <a:r>
              <a:rPr kumimoji="1" lang="ja-JP" altLang="en-US" sz="1100" dirty="0"/>
              <a:t>次の例でみてみます。</a:t>
            </a:r>
            <a:endParaRPr kumimoji="1" lang="en-US" altLang="ja-JP" sz="1100" dirty="0"/>
          </a:p>
          <a:p>
            <a:r>
              <a:rPr kumimoji="1" lang="ja-JP" altLang="en-US" sz="1100" dirty="0"/>
              <a:t>同じ主訴でも、現状や背景が異なると、ニーズが異なります。そうすると、手立ても変わってきます。</a:t>
            </a:r>
          </a:p>
          <a:p>
            <a:endParaRPr kumimoji="1" lang="ja-JP" altLang="en-US" dirty="0"/>
          </a:p>
        </p:txBody>
      </p:sp>
      <p:sp>
        <p:nvSpPr>
          <p:cNvPr id="1682" name="スライド番号プレースホルダー 3"/>
          <p:cNvSpPr>
            <a:spLocks noGrp="1"/>
          </p:cNvSpPr>
          <p:nvPr>
            <p:ph type="sldNum" sz="quarter" idx="10"/>
          </p:nvPr>
        </p:nvSpPr>
        <p:spPr/>
        <p:txBody>
          <a:bodyPr/>
          <a:lstStyle/>
          <a:p>
            <a:fld id="{0F615A3C-7D51-4B6B-8AC9-156B2755C2A1}" type="slidenum">
              <a:rPr kumimoji="1" lang="ja-JP" altLang="en-US" smtClean="0"/>
              <a:t>20</a:t>
            </a:fld>
            <a:endParaRPr kumimoji="1" lang="ja-JP" altLang="en-US"/>
          </a:p>
        </p:txBody>
      </p:sp>
      <p:sp>
        <p:nvSpPr>
          <p:cNvPr id="168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2239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 name="スライド イメージ プレースホルダー 1"/>
          <p:cNvSpPr>
            <a:spLocks noGrp="1" noRot="1" noChangeAspect="1"/>
          </p:cNvSpPr>
          <p:nvPr>
            <p:ph type="sldImg"/>
          </p:nvPr>
        </p:nvSpPr>
        <p:spPr/>
      </p:sp>
      <p:sp>
        <p:nvSpPr>
          <p:cNvPr id="1691"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692" name="スライド番号プレースホルダー 3"/>
          <p:cNvSpPr>
            <a:spLocks noGrp="1"/>
          </p:cNvSpPr>
          <p:nvPr>
            <p:ph type="sldNum" sz="quarter" idx="10"/>
          </p:nvPr>
        </p:nvSpPr>
        <p:spPr/>
        <p:txBody>
          <a:bodyPr/>
          <a:lstStyle/>
          <a:p>
            <a:fld id="{29BD601E-CC35-4D44-9072-44D059BC992F}" type="slidenum">
              <a:rPr kumimoji="1" lang="ja-JP" altLang="en-US" smtClean="0"/>
              <a:t>21</a:t>
            </a:fld>
            <a:endParaRPr kumimoji="1" lang="ja-JP" altLang="en-US"/>
          </a:p>
        </p:txBody>
      </p:sp>
      <p:sp>
        <p:nvSpPr>
          <p:cNvPr id="169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057907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スライド イメージ プレースホルダー 1"/>
          <p:cNvSpPr>
            <a:spLocks noGrp="1" noRot="1" noChangeAspect="1"/>
          </p:cNvSpPr>
          <p:nvPr>
            <p:ph type="sldImg"/>
          </p:nvPr>
        </p:nvSpPr>
        <p:spPr/>
      </p:sp>
      <p:sp>
        <p:nvSpPr>
          <p:cNvPr id="1701"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dirty="0"/>
          </a:p>
        </p:txBody>
      </p:sp>
      <p:sp>
        <p:nvSpPr>
          <p:cNvPr id="1702" name="スライド番号プレースホルダー 3"/>
          <p:cNvSpPr>
            <a:spLocks noGrp="1"/>
          </p:cNvSpPr>
          <p:nvPr>
            <p:ph type="sldNum" sz="quarter" idx="10"/>
          </p:nvPr>
        </p:nvSpPr>
        <p:spPr/>
        <p:txBody>
          <a:bodyPr/>
          <a:lstStyle/>
          <a:p>
            <a:fld id="{29BD601E-CC35-4D44-9072-44D059BC992F}" type="slidenum">
              <a:rPr kumimoji="1" lang="ja-JP" altLang="en-US" smtClean="0"/>
              <a:t>22</a:t>
            </a:fld>
            <a:endParaRPr kumimoji="1" lang="ja-JP" altLang="en-US"/>
          </a:p>
        </p:txBody>
      </p:sp>
      <p:sp>
        <p:nvSpPr>
          <p:cNvPr id="170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368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スライド イメージ プレースホルダー 1"/>
          <p:cNvSpPr>
            <a:spLocks noGrp="1" noRot="1" noChangeAspect="1"/>
          </p:cNvSpPr>
          <p:nvPr>
            <p:ph type="sldImg"/>
          </p:nvPr>
        </p:nvSpPr>
        <p:spPr/>
      </p:sp>
      <p:sp>
        <p:nvSpPr>
          <p:cNvPr id="1711"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1712"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23</a:t>
            </a:fld>
            <a:endParaRPr lang="ja-JP" altLang="en-US">
              <a:solidFill>
                <a:prstClr val="black"/>
              </a:solidFill>
              <a:latin typeface="Calibri"/>
              <a:ea typeface="ＭＳ Ｐゴシック" panose="020B0600070205080204" pitchFamily="50" charset="-128"/>
            </a:endParaRPr>
          </a:p>
        </p:txBody>
      </p:sp>
      <p:sp>
        <p:nvSpPr>
          <p:cNvPr id="1713"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713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スライド イメージ プレースホルダー 1"/>
          <p:cNvSpPr>
            <a:spLocks noGrp="1" noRot="1" noChangeAspect="1"/>
          </p:cNvSpPr>
          <p:nvPr>
            <p:ph type="sldImg"/>
          </p:nvPr>
        </p:nvSpPr>
        <p:spPr/>
      </p:sp>
      <p:sp>
        <p:nvSpPr>
          <p:cNvPr id="1725" name="ノート プレースホルダー 2"/>
          <p:cNvSpPr>
            <a:spLocks noGrp="1"/>
          </p:cNvSpPr>
          <p:nvPr>
            <p:ph type="body" idx="1"/>
          </p:nvPr>
        </p:nvSpPr>
        <p:spPr/>
        <p:txBody>
          <a:bodyPr/>
          <a:lstStyle/>
          <a:p>
            <a:r>
              <a:rPr kumimoji="1" lang="ja-JP" altLang="en-US" sz="1100" b="0" dirty="0"/>
              <a:t>ニーズ整理表の一番下にある１００文字要約の演習に移ります。</a:t>
            </a:r>
            <a:endParaRPr kumimoji="1" lang="en-US" altLang="ja-JP" sz="1100" b="0" dirty="0"/>
          </a:p>
          <a:p>
            <a:r>
              <a:rPr kumimoji="1" lang="ja-JP" altLang="en-US" sz="1100" b="0" dirty="0"/>
              <a:t>県二さんの想い（望む暮らし）や具体的なニーズを要約し本人を中心とした見立てや手立てが共有しやすいように１００文字程度で整理していきます。</a:t>
            </a:r>
            <a:endParaRPr kumimoji="1" lang="en-US" altLang="ja-JP" sz="1100" b="0" dirty="0"/>
          </a:p>
        </p:txBody>
      </p:sp>
      <p:sp>
        <p:nvSpPr>
          <p:cNvPr id="1726" name="スライド番号プレースホルダー 3"/>
          <p:cNvSpPr>
            <a:spLocks noGrp="1"/>
          </p:cNvSpPr>
          <p:nvPr>
            <p:ph type="sldNum" sz="quarter" idx="10"/>
          </p:nvPr>
        </p:nvSpPr>
        <p:spPr/>
        <p:txBody>
          <a:bodyPr/>
          <a:lstStyle/>
          <a:p>
            <a:fld id="{73440C2F-6AB6-43DC-A5D7-81977DFB389A}" type="slidenum">
              <a:rPr kumimoji="1" lang="ja-JP" altLang="en-US" smtClean="0"/>
              <a:t>24</a:t>
            </a:fld>
            <a:endParaRPr kumimoji="1" lang="ja-JP" altLang="en-US"/>
          </a:p>
        </p:txBody>
      </p:sp>
      <p:sp>
        <p:nvSpPr>
          <p:cNvPr id="172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 name="スライド イメージ プレースホルダー 1"/>
          <p:cNvSpPr>
            <a:spLocks noGrp="1" noRot="1" noChangeAspect="1"/>
          </p:cNvSpPr>
          <p:nvPr>
            <p:ph type="sldImg"/>
          </p:nvPr>
        </p:nvSpPr>
        <p:spPr/>
      </p:sp>
      <p:sp>
        <p:nvSpPr>
          <p:cNvPr id="1735"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736" name="スライド番号プレースホルダー 3"/>
          <p:cNvSpPr>
            <a:spLocks noGrp="1"/>
          </p:cNvSpPr>
          <p:nvPr>
            <p:ph type="sldNum" sz="quarter" idx="10"/>
          </p:nvPr>
        </p:nvSpPr>
        <p:spPr/>
        <p:txBody>
          <a:bodyPr/>
          <a:lstStyle/>
          <a:p>
            <a:fld id="{29BD601E-CC35-4D44-9072-44D059BC992F}" type="slidenum">
              <a:rPr kumimoji="1" lang="ja-JP" altLang="en-US" smtClean="0"/>
              <a:t>25</a:t>
            </a:fld>
            <a:endParaRPr kumimoji="1" lang="ja-JP" altLang="en-US"/>
          </a:p>
        </p:txBody>
      </p:sp>
      <p:sp>
        <p:nvSpPr>
          <p:cNvPr id="17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 name="スライド イメージ プレースホルダー 1"/>
          <p:cNvSpPr>
            <a:spLocks noGrp="1" noRot="1" noChangeAspect="1"/>
          </p:cNvSpPr>
          <p:nvPr>
            <p:ph type="sldImg"/>
          </p:nvPr>
        </p:nvSpPr>
        <p:spPr>
          <a:xfrm>
            <a:off x="434975" y="1250950"/>
            <a:ext cx="6018213" cy="3386138"/>
          </a:xfrm>
        </p:spPr>
      </p:sp>
      <p:sp>
        <p:nvSpPr>
          <p:cNvPr id="1744" name="ノート プレースホルダー 2"/>
          <p:cNvSpPr>
            <a:spLocks noGrp="1"/>
          </p:cNvSpPr>
          <p:nvPr>
            <p:ph type="body" idx="1"/>
          </p:nvPr>
        </p:nvSpPr>
        <p:spPr>
          <a:xfrm>
            <a:off x="688817" y="4821507"/>
            <a:ext cx="5510530" cy="4381025"/>
          </a:xfrm>
        </p:spPr>
        <p:txBody>
          <a:bodyPr/>
          <a:lstStyle/>
          <a:p>
            <a:r>
              <a:rPr kumimoji="1" lang="ja-JP" altLang="en-US" sz="1100" b="0" dirty="0"/>
              <a:t>この演習は、チームで支えていく際に、できるだけ共通理解が図りやすくなります。</a:t>
            </a:r>
            <a:endParaRPr kumimoji="1" lang="en-US" altLang="ja-JP" sz="1100" b="0" dirty="0"/>
          </a:p>
          <a:p>
            <a:r>
              <a:rPr kumimoji="1" lang="ja-JP" altLang="en-US" sz="1100" b="0" dirty="0"/>
              <a:t>寄ってたかってその人を幸せにするために、チームで支えていくために必要な、共通認識を得るためのモノとなります。</a:t>
            </a:r>
            <a:endParaRPr kumimoji="1" lang="en-US" altLang="ja-JP" sz="1100" b="0" dirty="0"/>
          </a:p>
          <a:p>
            <a:r>
              <a:rPr kumimoji="1" lang="ja-JP" altLang="en-US" sz="1100" b="0" dirty="0"/>
              <a:t>これまでの経緯を細く話したり、</a:t>
            </a:r>
            <a:r>
              <a:rPr lang="ja-JP" altLang="en-US" sz="1100" b="0" dirty="0"/>
              <a:t>逆に</a:t>
            </a:r>
            <a:r>
              <a:rPr kumimoji="1" lang="ja-JP" altLang="en-US" sz="1100" b="0" dirty="0"/>
              <a:t>長々と詳しく説明</a:t>
            </a:r>
            <a:r>
              <a:rPr lang="ja-JP" altLang="en-US" sz="1100" b="0" dirty="0"/>
              <a:t>する。この</a:t>
            </a:r>
            <a:r>
              <a:rPr kumimoji="1" lang="ja-JP" altLang="en-US" sz="1100" b="0" dirty="0"/>
              <a:t>どちらにおいても本人のポイント（伝えたいこと）が伝わらなければ、チームで支援を</a:t>
            </a:r>
            <a:r>
              <a:rPr lang="ja-JP" altLang="en-US" sz="1100" b="0" dirty="0"/>
              <a:t>行う</a:t>
            </a:r>
            <a:r>
              <a:rPr kumimoji="1" lang="ja-JP" altLang="en-US" sz="1100" b="0" dirty="0"/>
              <a:t>目的が不明確になってしまいがちです。</a:t>
            </a:r>
            <a:endParaRPr kumimoji="1" lang="en-US" altLang="ja-JP" sz="1100" b="0" dirty="0"/>
          </a:p>
          <a:p>
            <a:endParaRPr kumimoji="1" lang="en-US" altLang="ja-JP" sz="1100" b="0" dirty="0"/>
          </a:p>
          <a:p>
            <a:r>
              <a:rPr kumimoji="1" lang="ja-JP" altLang="en-US" sz="1100" b="0" dirty="0"/>
              <a:t>目的は、「きちんとその人を理解し、共通認識をもってチームで支えるための作業」となります。</a:t>
            </a:r>
            <a:endParaRPr lang="en-US" altLang="ja-JP" sz="1100" b="0" dirty="0"/>
          </a:p>
          <a:p>
            <a:r>
              <a:rPr kumimoji="1" lang="ja-JP" altLang="en-US" sz="1100" b="0" dirty="0"/>
              <a:t>本人の望む生活や暮らし（等への想い）、具体的なニーズを要約する（まとめる）と、本人を中心とした関係機関で見立て・手立てが共有しやすくなります</a:t>
            </a:r>
            <a:r>
              <a:rPr lang="ja-JP" altLang="en-US" sz="1100" b="0" dirty="0"/>
              <a:t>。</a:t>
            </a:r>
            <a:endParaRPr lang="en-US" altLang="ja-JP" sz="1100" b="0" dirty="0"/>
          </a:p>
          <a:p>
            <a:pPr lvl="0">
              <a:buFont typeface="Wingdings" panose="05000000000000000000" pitchFamily="2" charset="2"/>
              <a:buNone/>
            </a:pPr>
            <a:r>
              <a:rPr kumimoji="1" lang="ja-JP" altLang="en-US" sz="1100" dirty="0"/>
              <a:t>必ず１００文字に納める必要はありません。 重要なのは、</a:t>
            </a:r>
            <a:r>
              <a:rPr lang="ja-JP" altLang="en-US" sz="1100" dirty="0">
                <a:solidFill>
                  <a:prstClr val="black"/>
                </a:solidFill>
                <a:latin typeface="HG丸ｺﾞｼｯｸM-PRO" panose="020F0400000000000000" pitchFamily="50" charset="-128"/>
                <a:ea typeface="HG丸ｺﾞｼｯｸM-PRO" panose="020F0400000000000000" pitchFamily="50" charset="-128"/>
              </a:rPr>
              <a:t>県二さんの望む暮らしや 具体的なニーズをわかりやすくまとめることです。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lang="ja-JP" altLang="en-US" sz="1100" dirty="0">
                <a:solidFill>
                  <a:prstClr val="black"/>
                </a:solidFill>
                <a:latin typeface="HG丸ｺﾞｼｯｸM-PRO" panose="020F0400000000000000" pitchFamily="50" charset="-128"/>
                <a:ea typeface="HG丸ｺﾞｼｯｸM-PRO" panose="020F0400000000000000" pitchFamily="50" charset="-128"/>
              </a:rPr>
              <a:t>１１時５５分までグループワークをしていただき、いくつかのグループに発表していただこうと思います。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kumimoji="1" lang="ja-JP" altLang="en-US" sz="1100" dirty="0"/>
              <a:t>それではグループワークに移ります。</a:t>
            </a:r>
            <a:endParaRPr kumimoji="1" lang="en-US" altLang="ja-JP" sz="1100" dirty="0"/>
          </a:p>
          <a:p>
            <a:pPr lvl="0">
              <a:buFont typeface="Wingdings" panose="05000000000000000000" pitchFamily="2" charset="2"/>
              <a:buNone/>
            </a:pPr>
            <a:r>
              <a:rPr kumimoji="1" lang="en-US" altLang="ja-JP" sz="1100" dirty="0"/>
              <a:t>※</a:t>
            </a:r>
            <a:r>
              <a:rPr kumimoji="1" lang="ja-JP" altLang="en-US" sz="1100" dirty="0"/>
              <a:t>最後に作成例を確認する。</a:t>
            </a:r>
            <a:endParaRPr kumimoji="1" lang="en-US" altLang="ja-JP" sz="1100" dirty="0"/>
          </a:p>
        </p:txBody>
      </p:sp>
      <p:sp>
        <p:nvSpPr>
          <p:cNvPr id="1745" name="スライド番号プレースホルダー 3"/>
          <p:cNvSpPr>
            <a:spLocks noGrp="1"/>
          </p:cNvSpPr>
          <p:nvPr>
            <p:ph type="sldNum" sz="quarter" idx="10"/>
          </p:nvPr>
        </p:nvSpPr>
        <p:spPr/>
        <p:txBody>
          <a:bodyPr/>
          <a:lstStyle/>
          <a:p>
            <a:fld id="{51E3C232-0401-4BD9-A6AB-E788227857D1}" type="slidenum">
              <a:rPr kumimoji="1" lang="ja-JP" altLang="en-US" smtClean="0"/>
              <a:t>26</a:t>
            </a:fld>
            <a:endParaRPr kumimoji="1" lang="ja-JP" altLang="en-US"/>
          </a:p>
        </p:txBody>
      </p:sp>
      <p:sp>
        <p:nvSpPr>
          <p:cNvPr id="17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89410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スライド イメージ プレースホルダー 1"/>
          <p:cNvSpPr>
            <a:spLocks noGrp="1" noRot="1" noChangeAspect="1"/>
          </p:cNvSpPr>
          <p:nvPr>
            <p:ph type="sldImg"/>
          </p:nvPr>
        </p:nvSpPr>
        <p:spPr>
          <a:xfrm>
            <a:off x="434975" y="1250950"/>
            <a:ext cx="6018213" cy="3386138"/>
          </a:xfrm>
        </p:spPr>
      </p:sp>
      <p:sp>
        <p:nvSpPr>
          <p:cNvPr id="1753" name="ノート プレースホルダー 2"/>
          <p:cNvSpPr>
            <a:spLocks noGrp="1"/>
          </p:cNvSpPr>
          <p:nvPr>
            <p:ph type="body" idx="1"/>
          </p:nvPr>
        </p:nvSpPr>
        <p:spPr>
          <a:xfrm>
            <a:off x="688817" y="4821507"/>
            <a:ext cx="5510530" cy="4381025"/>
          </a:xfrm>
        </p:spPr>
        <p:txBody>
          <a:bodyPr/>
          <a:lstStyle/>
          <a:p>
            <a:r>
              <a:rPr kumimoji="1" lang="ja-JP" altLang="en-US" sz="1100" b="0" dirty="0"/>
              <a:t>この演習は、チームで支えていく際に、できるだけ共通理解が図りやすくなります。</a:t>
            </a:r>
            <a:endParaRPr kumimoji="1" lang="en-US" altLang="ja-JP" sz="1100" b="0" dirty="0"/>
          </a:p>
          <a:p>
            <a:r>
              <a:rPr kumimoji="1" lang="ja-JP" altLang="en-US" sz="1100" b="0" dirty="0"/>
              <a:t>寄ってたかってその人を幸せにするために、チームで支えていくために必要な、共通認識を得るためのモノとなります。</a:t>
            </a:r>
            <a:endParaRPr kumimoji="1" lang="en-US" altLang="ja-JP" sz="1100" b="0" dirty="0"/>
          </a:p>
          <a:p>
            <a:r>
              <a:rPr kumimoji="1" lang="ja-JP" altLang="en-US" sz="1100" b="0" dirty="0"/>
              <a:t>これまでの経緯を細く話したり、</a:t>
            </a:r>
            <a:r>
              <a:rPr lang="ja-JP" altLang="en-US" sz="1100" b="0" dirty="0"/>
              <a:t>逆に</a:t>
            </a:r>
            <a:r>
              <a:rPr kumimoji="1" lang="ja-JP" altLang="en-US" sz="1100" b="0" dirty="0"/>
              <a:t>長々と詳しく説明</a:t>
            </a:r>
            <a:r>
              <a:rPr lang="ja-JP" altLang="en-US" sz="1100" b="0" dirty="0"/>
              <a:t>する。この</a:t>
            </a:r>
            <a:r>
              <a:rPr kumimoji="1" lang="ja-JP" altLang="en-US" sz="1100" b="0" dirty="0"/>
              <a:t>どちらにおいても本人のポイント（伝えたいこと）が伝わらなければ、チームで支援を</a:t>
            </a:r>
            <a:r>
              <a:rPr lang="ja-JP" altLang="en-US" sz="1100" b="0" dirty="0"/>
              <a:t>行う</a:t>
            </a:r>
            <a:r>
              <a:rPr kumimoji="1" lang="ja-JP" altLang="en-US" sz="1100" b="0" dirty="0"/>
              <a:t>目的が不明確になってしまいがちです。</a:t>
            </a:r>
            <a:endParaRPr kumimoji="1" lang="en-US" altLang="ja-JP" sz="1100" b="0" dirty="0"/>
          </a:p>
          <a:p>
            <a:endParaRPr kumimoji="1" lang="en-US" altLang="ja-JP" sz="1100" b="0" dirty="0"/>
          </a:p>
          <a:p>
            <a:r>
              <a:rPr kumimoji="1" lang="ja-JP" altLang="en-US" sz="1100" b="0" dirty="0"/>
              <a:t>目的は、「きちんとその人を理解し、共通認識をもってチームで支えるための作業」となります。</a:t>
            </a:r>
            <a:endParaRPr lang="en-US" altLang="ja-JP" sz="1100" b="0" dirty="0"/>
          </a:p>
          <a:p>
            <a:r>
              <a:rPr kumimoji="1" lang="ja-JP" altLang="en-US" sz="1100" b="0" dirty="0"/>
              <a:t>本人の望む生活や暮らし（等への想い）、具体的なニーズを要約する（まとめる）と、本人を中心とした関係機関で見立て・手立てが共有しやすくなります</a:t>
            </a:r>
            <a:r>
              <a:rPr lang="ja-JP" altLang="en-US" sz="1100" b="0" dirty="0"/>
              <a:t>。</a:t>
            </a:r>
            <a:endParaRPr lang="en-US" altLang="ja-JP" sz="1100" b="0" dirty="0"/>
          </a:p>
          <a:p>
            <a:pPr lvl="0">
              <a:buFont typeface="Wingdings" panose="05000000000000000000" pitchFamily="2" charset="2"/>
              <a:buNone/>
            </a:pPr>
            <a:r>
              <a:rPr kumimoji="1" lang="ja-JP" altLang="en-US" sz="1100" dirty="0"/>
              <a:t>必ず１００文字に納める必要はありません。 重要なのは、</a:t>
            </a:r>
            <a:r>
              <a:rPr lang="ja-JP" altLang="en-US" sz="1100" dirty="0">
                <a:solidFill>
                  <a:prstClr val="black"/>
                </a:solidFill>
                <a:latin typeface="HG丸ｺﾞｼｯｸM-PRO" panose="020F0400000000000000" pitchFamily="50" charset="-128"/>
                <a:ea typeface="HG丸ｺﾞｼｯｸM-PRO" panose="020F0400000000000000" pitchFamily="50" charset="-128"/>
              </a:rPr>
              <a:t>県二さんの望む暮らしや 具体的なニーズをわかりやすくまとめることです。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lang="ja-JP" altLang="en-US" sz="1100" dirty="0">
                <a:solidFill>
                  <a:prstClr val="black"/>
                </a:solidFill>
                <a:latin typeface="HG丸ｺﾞｼｯｸM-PRO" panose="020F0400000000000000" pitchFamily="50" charset="-128"/>
                <a:ea typeface="HG丸ｺﾞｼｯｸM-PRO" panose="020F0400000000000000" pitchFamily="50" charset="-128"/>
              </a:rPr>
              <a:t>１１時５５分までグループワークをしていただき、いくつかのグループに発表していただこうと思います。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kumimoji="1" lang="ja-JP" altLang="en-US" sz="1100" dirty="0"/>
              <a:t>それではグループワークに移ります。</a:t>
            </a:r>
            <a:endParaRPr kumimoji="1" lang="en-US" altLang="ja-JP" sz="1100" dirty="0"/>
          </a:p>
          <a:p>
            <a:pPr lvl="0">
              <a:buFont typeface="Wingdings" panose="05000000000000000000" pitchFamily="2" charset="2"/>
              <a:buNone/>
            </a:pPr>
            <a:r>
              <a:rPr kumimoji="1" lang="en-US" altLang="ja-JP" sz="1100" dirty="0"/>
              <a:t>※</a:t>
            </a:r>
            <a:r>
              <a:rPr kumimoji="1" lang="ja-JP" altLang="en-US" sz="1100" dirty="0"/>
              <a:t>最後に作成例を確認する。</a:t>
            </a:r>
            <a:endParaRPr kumimoji="1" lang="en-US" altLang="ja-JP" sz="1100" dirty="0"/>
          </a:p>
        </p:txBody>
      </p:sp>
      <p:sp>
        <p:nvSpPr>
          <p:cNvPr id="1754" name="スライド番号プレースホルダー 3"/>
          <p:cNvSpPr>
            <a:spLocks noGrp="1"/>
          </p:cNvSpPr>
          <p:nvPr>
            <p:ph type="sldNum" sz="quarter" idx="10"/>
          </p:nvPr>
        </p:nvSpPr>
        <p:spPr/>
        <p:txBody>
          <a:bodyPr/>
          <a:lstStyle/>
          <a:p>
            <a:fld id="{51E3C232-0401-4BD9-A6AB-E788227857D1}" type="slidenum">
              <a:rPr kumimoji="1" lang="ja-JP" altLang="en-US" smtClean="0"/>
              <a:t>27</a:t>
            </a:fld>
            <a:endParaRPr kumimoji="1" lang="ja-JP" altLang="en-US"/>
          </a:p>
        </p:txBody>
      </p:sp>
      <p:sp>
        <p:nvSpPr>
          <p:cNvPr id="175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838320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スライド イメージ プレースホルダー 1"/>
          <p:cNvSpPr>
            <a:spLocks noGrp="1" noRot="1" noChangeAspect="1"/>
          </p:cNvSpPr>
          <p:nvPr>
            <p:ph type="sldImg"/>
          </p:nvPr>
        </p:nvSpPr>
        <p:spPr>
          <a:xfrm>
            <a:off x="434975" y="1250950"/>
            <a:ext cx="6018213" cy="3386138"/>
          </a:xfrm>
        </p:spPr>
      </p:sp>
      <p:sp>
        <p:nvSpPr>
          <p:cNvPr id="1762"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1763" name="スライド番号プレースホルダー 3"/>
          <p:cNvSpPr>
            <a:spLocks noGrp="1"/>
          </p:cNvSpPr>
          <p:nvPr>
            <p:ph type="sldNum" sz="quarter" idx="10"/>
          </p:nvPr>
        </p:nvSpPr>
        <p:spPr/>
        <p:txBody>
          <a:bodyPr/>
          <a:lstStyle/>
          <a:p>
            <a:fld id="{51E3C232-0401-4BD9-A6AB-E788227857D1}" type="slidenum">
              <a:rPr kumimoji="1" lang="ja-JP" altLang="en-US" smtClean="0"/>
              <a:t>28</a:t>
            </a:fld>
            <a:endParaRPr kumimoji="1" lang="ja-JP" altLang="en-US"/>
          </a:p>
        </p:txBody>
      </p:sp>
      <p:sp>
        <p:nvSpPr>
          <p:cNvPr id="176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537720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スライド イメージ プレースホルダー 1"/>
          <p:cNvSpPr>
            <a:spLocks noGrp="1" noRot="1" noChangeAspect="1"/>
          </p:cNvSpPr>
          <p:nvPr>
            <p:ph type="sldImg"/>
          </p:nvPr>
        </p:nvSpPr>
        <p:spPr/>
      </p:sp>
      <p:sp>
        <p:nvSpPr>
          <p:cNvPr id="1774"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1775" name="スライド番号プレースホルダー 3"/>
          <p:cNvSpPr>
            <a:spLocks noGrp="1"/>
          </p:cNvSpPr>
          <p:nvPr>
            <p:ph type="sldNum" sz="quarter" idx="5"/>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fld id="{29BD601E-CC35-4D44-9072-44D059BC992F}"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4524"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76"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020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スライド イメージ プレースホルダー 1"/>
          <p:cNvSpPr>
            <a:spLocks noGrp="1" noRot="1" noChangeAspect="1"/>
          </p:cNvSpPr>
          <p:nvPr>
            <p:ph type="sldImg"/>
          </p:nvPr>
        </p:nvSpPr>
        <p:spPr/>
      </p:sp>
      <p:sp>
        <p:nvSpPr>
          <p:cNvPr id="1442" name="ノート プレースホルダー 2"/>
          <p:cNvSpPr>
            <a:spLocks noGrp="1"/>
          </p:cNvSpPr>
          <p:nvPr>
            <p:ph type="body" idx="1"/>
          </p:nvPr>
        </p:nvSpPr>
        <p:spPr/>
        <p:txBody>
          <a:bodyPr/>
          <a:lstStyle/>
          <a:p>
            <a:endParaRPr kumimoji="1" lang="ja-JP" altLang="en-US" sz="1100" dirty="0"/>
          </a:p>
        </p:txBody>
      </p:sp>
      <p:sp>
        <p:nvSpPr>
          <p:cNvPr id="1443" name="スライド番号プレースホルダー 3"/>
          <p:cNvSpPr>
            <a:spLocks noGrp="1"/>
          </p:cNvSpPr>
          <p:nvPr>
            <p:ph type="sldNum" sz="quarter" idx="10"/>
          </p:nvPr>
        </p:nvSpPr>
        <p:spPr/>
        <p:txBody>
          <a:bodyPr/>
          <a:lstStyle/>
          <a:p>
            <a:fld id="{0F615A3C-7D51-4B6B-8AC9-156B2755C2A1}" type="slidenum">
              <a:rPr kumimoji="1" lang="ja-JP" altLang="en-US" smtClean="0"/>
              <a:t>3</a:t>
            </a:fld>
            <a:endParaRPr kumimoji="1" lang="ja-JP" altLang="en-US"/>
          </a:p>
        </p:txBody>
      </p:sp>
      <p:sp>
        <p:nvSpPr>
          <p:cNvPr id="144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390085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 name="スライド イメージ プレースホルダー 1"/>
          <p:cNvSpPr>
            <a:spLocks noGrp="1" noRot="1" noChangeAspect="1"/>
          </p:cNvSpPr>
          <p:nvPr>
            <p:ph type="sldImg"/>
          </p:nvPr>
        </p:nvSpPr>
        <p:spPr/>
      </p:sp>
      <p:sp>
        <p:nvSpPr>
          <p:cNvPr id="1786" name="ノート プレースホルダー 2"/>
          <p:cNvSpPr>
            <a:spLocks noGrp="1"/>
          </p:cNvSpPr>
          <p:nvPr>
            <p:ph type="body" idx="1"/>
          </p:nvPr>
        </p:nvSpPr>
        <p:spPr/>
        <p:txBody>
          <a:bodyPr/>
          <a:lstStyle/>
          <a:p>
            <a:r>
              <a:rPr kumimoji="1" lang="ja-JP" altLang="en-US" sz="1100" dirty="0"/>
              <a:t>主訴を明確に把握し、本人の希望する生活や暮らしを把握しました。</a:t>
            </a:r>
            <a:endParaRPr kumimoji="1" lang="en-US" altLang="ja-JP" sz="1100" dirty="0"/>
          </a:p>
          <a:p>
            <a:r>
              <a:rPr kumimoji="1" lang="ja-JP" altLang="en-US" sz="1100" dirty="0"/>
              <a:t>主訴をとりまく情報を収集し、推測できること・仮説をたてて、分析した結果、</a:t>
            </a:r>
            <a:endParaRPr kumimoji="1" lang="en-US" altLang="ja-JP" sz="1100" dirty="0"/>
          </a:p>
          <a:p>
            <a:r>
              <a:rPr kumimoji="1" lang="ja-JP" altLang="en-US" sz="1100" dirty="0"/>
              <a:t>真のニーズを整理しました。</a:t>
            </a:r>
            <a:endParaRPr kumimoji="1" lang="en-US" altLang="ja-JP" sz="1100" dirty="0"/>
          </a:p>
          <a:p>
            <a:endParaRPr kumimoji="1" lang="en-US" altLang="ja-JP" sz="1100" dirty="0"/>
          </a:p>
          <a:p>
            <a:r>
              <a:rPr kumimoji="1" lang="ja-JP" altLang="en-US" sz="1100" dirty="0"/>
              <a:t>そして、改めて県二さんはどういう方か？という事を想いの要約を行い、</a:t>
            </a:r>
            <a:endParaRPr kumimoji="1" lang="en-US" altLang="ja-JP" sz="1100" dirty="0"/>
          </a:p>
          <a:p>
            <a:r>
              <a:rPr kumimoji="1" lang="ja-JP" altLang="en-US" sz="1100" dirty="0"/>
              <a:t>再確認しました。</a:t>
            </a:r>
            <a:endParaRPr kumimoji="1" lang="en-US" altLang="ja-JP" sz="1100" dirty="0"/>
          </a:p>
          <a:p>
            <a:endParaRPr kumimoji="1" lang="en-US" altLang="ja-JP" sz="1100" dirty="0"/>
          </a:p>
          <a:p>
            <a:r>
              <a:rPr kumimoji="1" lang="ja-JP" altLang="en-US" sz="1100" dirty="0"/>
              <a:t>スライドには、アセスメントとして具体的にはという事で①～④あたりまでが</a:t>
            </a:r>
            <a:endParaRPr kumimoji="1" lang="en-US" altLang="ja-JP" sz="1100" dirty="0"/>
          </a:p>
          <a:p>
            <a:r>
              <a:rPr kumimoji="1" lang="ja-JP" altLang="en-US" sz="1100" dirty="0"/>
              <a:t>ここまでのアセスメントの流れになります。</a:t>
            </a:r>
            <a:endParaRPr kumimoji="1" lang="en-US" altLang="ja-JP" sz="1100" dirty="0"/>
          </a:p>
          <a:p>
            <a:endParaRPr kumimoji="1" lang="en-US" altLang="ja-JP" sz="1100" dirty="0"/>
          </a:p>
          <a:p>
            <a:r>
              <a:rPr kumimoji="1" lang="ja-JP" altLang="en-US" sz="1100" dirty="0"/>
              <a:t>午後は実際に、プランニングに入っていきます。</a:t>
            </a:r>
          </a:p>
        </p:txBody>
      </p:sp>
      <p:sp>
        <p:nvSpPr>
          <p:cNvPr id="1787" name="スライド番号プレースホルダー 3"/>
          <p:cNvSpPr>
            <a:spLocks noGrp="1"/>
          </p:cNvSpPr>
          <p:nvPr>
            <p:ph type="sldNum" sz="quarter" idx="5"/>
          </p:nvPr>
        </p:nvSpPr>
        <p:spPr/>
        <p:txBody>
          <a:bodyPr/>
          <a:lstStyle/>
          <a:p>
            <a:fld id="{29BD601E-CC35-4D44-9072-44D059BC992F}" type="slidenum">
              <a:rPr kumimoji="1" lang="ja-JP" altLang="en-US" smtClean="0"/>
              <a:t>30</a:t>
            </a:fld>
            <a:endParaRPr kumimoji="1" lang="ja-JP" altLang="en-US"/>
          </a:p>
        </p:txBody>
      </p:sp>
      <p:sp>
        <p:nvSpPr>
          <p:cNvPr id="17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9247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スライド イメージ プレースホルダー 1"/>
          <p:cNvSpPr>
            <a:spLocks noGrp="1" noRot="1" noChangeAspect="1"/>
          </p:cNvSpPr>
          <p:nvPr>
            <p:ph type="sldImg"/>
          </p:nvPr>
        </p:nvSpPr>
        <p:spPr/>
      </p:sp>
      <p:sp>
        <p:nvSpPr>
          <p:cNvPr id="1793" name="ノート プレースホルダー 2"/>
          <p:cNvSpPr>
            <a:spLocks noGrp="1"/>
          </p:cNvSpPr>
          <p:nvPr>
            <p:ph type="body" idx="1"/>
          </p:nvPr>
        </p:nvSpPr>
        <p:spPr/>
        <p:txBody>
          <a:bodyPr/>
          <a:lstStyle/>
          <a:p>
            <a:r>
              <a:rPr lang="ja-JP" altLang="en-US" sz="1100" dirty="0"/>
              <a:t>手だてを考え調整まで終えると、県二さんの支援がより</a:t>
            </a:r>
            <a:endParaRPr lang="en-US" altLang="ja-JP" sz="1100" dirty="0"/>
          </a:p>
          <a:p>
            <a:r>
              <a:rPr lang="ja-JP" altLang="en-US" sz="1100" dirty="0"/>
              <a:t>現実可能なリアルな支援までもう少しです。</a:t>
            </a:r>
            <a:endParaRPr lang="en-US" altLang="ja-JP" sz="1100" dirty="0"/>
          </a:p>
          <a:p>
            <a:r>
              <a:rPr lang="ja-JP" altLang="en-US" sz="1100" dirty="0"/>
              <a:t>そこで、今回の演習では演習用の支援計画書を使用しましたが</a:t>
            </a:r>
            <a:endParaRPr lang="en-US" altLang="ja-JP" sz="1100" dirty="0"/>
          </a:p>
          <a:p>
            <a:endParaRPr lang="en-US" altLang="ja-JP" sz="1100" dirty="0"/>
          </a:p>
          <a:p>
            <a:r>
              <a:rPr lang="ja-JP" altLang="en-US" sz="1100" dirty="0"/>
              <a:t>ここで、実際のサービス等利用計画について説明します。</a:t>
            </a:r>
          </a:p>
        </p:txBody>
      </p:sp>
      <p:sp>
        <p:nvSpPr>
          <p:cNvPr id="1794"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31</a:t>
            </a:fld>
            <a:endParaRPr lang="ja-JP" altLang="en-US">
              <a:solidFill>
                <a:prstClr val="black"/>
              </a:solidFill>
              <a:latin typeface="Calibri"/>
              <a:ea typeface="ＭＳ Ｐゴシック" panose="020B0600070205080204" pitchFamily="50" charset="-128"/>
            </a:endParaRPr>
          </a:p>
        </p:txBody>
      </p:sp>
      <p:sp>
        <p:nvSpPr>
          <p:cNvPr id="1795"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8237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 name="スライド イメージ プレースホルダー 1"/>
          <p:cNvSpPr>
            <a:spLocks noGrp="1" noRot="1" noChangeAspect="1"/>
          </p:cNvSpPr>
          <p:nvPr>
            <p:ph type="sldImg"/>
          </p:nvPr>
        </p:nvSpPr>
        <p:spPr/>
      </p:sp>
      <p:sp>
        <p:nvSpPr>
          <p:cNvPr id="1804" name="ノート プレースホルダー 2"/>
          <p:cNvSpPr>
            <a:spLocks noGrp="1"/>
          </p:cNvSpPr>
          <p:nvPr>
            <p:ph type="body" idx="1"/>
          </p:nvPr>
        </p:nvSpPr>
        <p:spPr/>
        <p:txBody>
          <a:bodyPr/>
          <a:lstStyle/>
          <a:p>
            <a:r>
              <a:rPr kumimoji="1" lang="ja-JP" altLang="en-US" b="0" dirty="0"/>
              <a:t>実際に作成する計画の中身は、スライドのような項目について</a:t>
            </a:r>
            <a:endParaRPr kumimoji="1" lang="en-US" altLang="ja-JP" b="0" dirty="0"/>
          </a:p>
          <a:p>
            <a:r>
              <a:rPr kumimoji="1" lang="ja-JP" altLang="en-US" b="0" dirty="0"/>
              <a:t>検討することになります。</a:t>
            </a:r>
            <a:endParaRPr kumimoji="1" lang="en-US" altLang="ja-JP" b="0" dirty="0"/>
          </a:p>
          <a:p>
            <a:r>
              <a:rPr kumimoji="1" lang="ja-JP" altLang="en-US" b="0" dirty="0"/>
              <a:t>計画については、後程、また詳しく説明しますので</a:t>
            </a:r>
            <a:endParaRPr kumimoji="1" lang="en-US" altLang="ja-JP" dirty="0"/>
          </a:p>
        </p:txBody>
      </p:sp>
      <p:sp>
        <p:nvSpPr>
          <p:cNvPr id="1805"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32</a:t>
            </a:fld>
            <a:endParaRPr lang="ja-JP" altLang="en-US">
              <a:solidFill>
                <a:prstClr val="black"/>
              </a:solidFill>
              <a:latin typeface="Calibri"/>
              <a:ea typeface="ＭＳ Ｐゴシック" panose="020B0600070205080204" pitchFamily="50" charset="-128"/>
            </a:endParaRPr>
          </a:p>
        </p:txBody>
      </p:sp>
      <p:sp>
        <p:nvSpPr>
          <p:cNvPr id="180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82468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スライド イメージ プレースホルダー 1"/>
          <p:cNvSpPr>
            <a:spLocks noGrp="1" noRot="1" noChangeAspect="1"/>
          </p:cNvSpPr>
          <p:nvPr>
            <p:ph type="sldImg"/>
          </p:nvPr>
        </p:nvSpPr>
        <p:spPr>
          <a:xfrm>
            <a:off x="385763" y="1233488"/>
            <a:ext cx="5905500" cy="3322637"/>
          </a:xfrm>
        </p:spPr>
      </p:sp>
      <p:sp>
        <p:nvSpPr>
          <p:cNvPr id="1817" name="ノート プレースホルダー 2"/>
          <p:cNvSpPr>
            <a:spLocks noGrp="1"/>
          </p:cNvSpPr>
          <p:nvPr>
            <p:ph type="body" idx="1"/>
          </p:nvPr>
        </p:nvSpPr>
        <p:spPr/>
        <p:txBody>
          <a:bodyPr/>
          <a:lstStyle/>
          <a:p>
            <a:r>
              <a:rPr lang="ja-JP" altLang="en-US" sz="1100" dirty="0"/>
              <a:t>まず、こちらは共通講義でもありましたが、</a:t>
            </a:r>
            <a:endParaRPr lang="en-US" altLang="ja-JP" sz="1100" dirty="0"/>
          </a:p>
          <a:p>
            <a:r>
              <a:rPr lang="ja-JP" altLang="en-US" sz="1100" dirty="0"/>
              <a:t>計画相談だろうと何だろうと、相談支援における土台は、基本相談です。</a:t>
            </a:r>
            <a:endParaRPr lang="en-US" altLang="ja-JP" sz="1100" dirty="0"/>
          </a:p>
          <a:p>
            <a:endParaRPr lang="en-US" altLang="ja-JP" sz="1100" dirty="0"/>
          </a:p>
          <a:p>
            <a:r>
              <a:rPr lang="ja-JP" altLang="en-US" sz="1100" dirty="0"/>
              <a:t>こちらに、記載されておりますように</a:t>
            </a:r>
            <a:r>
              <a:rPr lang="en-US" altLang="ja-JP" sz="1100" dirty="0"/>
              <a:t>…</a:t>
            </a:r>
          </a:p>
          <a:p>
            <a:r>
              <a:rPr lang="ja-JP" altLang="en-US" sz="1100" dirty="0"/>
              <a:t>基本相談支援は、文字どおり相談支援専門員が行う相談支援の基本にあたり</a:t>
            </a:r>
            <a:endParaRPr lang="en-US" altLang="ja-JP" sz="1100" dirty="0"/>
          </a:p>
          <a:p>
            <a:r>
              <a:rPr lang="ja-JP" altLang="en-US" sz="1100" dirty="0">
                <a:solidFill>
                  <a:srgbClr val="202124"/>
                </a:solidFill>
                <a:latin typeface="arial" panose="020B0604020202020204" pitchFamily="34" charset="0"/>
              </a:rPr>
              <a:t>障がい福祉に関するさまざまな問題について、障がい者本人や家族などからの相談に応じて、必要な情報を提供したり、福祉サービスの利用支援を行ったり、権利擁護のために必要な援助を行うものです。</a:t>
            </a:r>
            <a:endParaRPr lang="en-US" altLang="ja-JP" sz="1100" dirty="0">
              <a:solidFill>
                <a:srgbClr val="202124"/>
              </a:solidFill>
              <a:latin typeface="arial" panose="020B0604020202020204" pitchFamily="34" charset="0"/>
            </a:endParaRPr>
          </a:p>
          <a:p>
            <a:r>
              <a:rPr lang="ja-JP" altLang="en-US" sz="1100" dirty="0">
                <a:solidFill>
                  <a:srgbClr val="202124"/>
                </a:solidFill>
                <a:latin typeface="arial" panose="020B0604020202020204" pitchFamily="34" charset="0"/>
              </a:rPr>
              <a:t>計画相談の対応にならない場合は、適切な支援、例えば委託相談へつないだり、</a:t>
            </a:r>
            <a:endParaRPr lang="en-US" altLang="ja-JP" sz="1100" dirty="0">
              <a:solidFill>
                <a:srgbClr val="202124"/>
              </a:solidFill>
              <a:latin typeface="arial" panose="020B0604020202020204" pitchFamily="34" charset="0"/>
            </a:endParaRPr>
          </a:p>
          <a:p>
            <a:r>
              <a:rPr lang="ja-JP" altLang="en-US" sz="1100" dirty="0">
                <a:solidFill>
                  <a:srgbClr val="202124"/>
                </a:solidFill>
                <a:latin typeface="arial" panose="020B0604020202020204" pitchFamily="34" charset="0"/>
              </a:rPr>
              <a:t>必要な情報提供を行なったりといったことも想定されます。</a:t>
            </a:r>
            <a:endParaRPr lang="ja-JP" altLang="en-US" sz="1100" dirty="0"/>
          </a:p>
        </p:txBody>
      </p:sp>
      <p:sp>
        <p:nvSpPr>
          <p:cNvPr id="1818"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33</a:t>
            </a:fld>
            <a:endParaRPr lang="ja-JP" altLang="en-US">
              <a:solidFill>
                <a:prstClr val="black"/>
              </a:solidFill>
              <a:latin typeface="Calibri"/>
              <a:ea typeface="ＭＳ Ｐゴシック" panose="020B0600070205080204" pitchFamily="50" charset="-128"/>
            </a:endParaRPr>
          </a:p>
        </p:txBody>
      </p:sp>
      <p:sp>
        <p:nvSpPr>
          <p:cNvPr id="1819"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63553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スライド イメージ プレースホルダー 1"/>
          <p:cNvSpPr>
            <a:spLocks noGrp="1" noRot="1" noChangeAspect="1"/>
          </p:cNvSpPr>
          <p:nvPr>
            <p:ph type="sldImg"/>
          </p:nvPr>
        </p:nvSpPr>
        <p:spPr>
          <a:xfrm>
            <a:off x="385763" y="1233488"/>
            <a:ext cx="5905500" cy="3322637"/>
          </a:xfrm>
        </p:spPr>
      </p:sp>
      <p:sp>
        <p:nvSpPr>
          <p:cNvPr id="1828"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29"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34</a:t>
            </a:fld>
            <a:endParaRPr lang="ja-JP" altLang="en-US">
              <a:solidFill>
                <a:prstClr val="black"/>
              </a:solidFill>
              <a:latin typeface="Calibri"/>
              <a:ea typeface="ＭＳ Ｐゴシック" panose="020B0600070205080204" pitchFamily="50" charset="-128"/>
            </a:endParaRPr>
          </a:p>
        </p:txBody>
      </p:sp>
      <p:sp>
        <p:nvSpPr>
          <p:cNvPr id="1830"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578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スライド イメージ プレースホルダー 1"/>
          <p:cNvSpPr>
            <a:spLocks noGrp="1" noRot="1" noChangeAspect="1"/>
          </p:cNvSpPr>
          <p:nvPr>
            <p:ph type="sldImg"/>
          </p:nvPr>
        </p:nvSpPr>
        <p:spPr>
          <a:xfrm>
            <a:off x="385763" y="1233488"/>
            <a:ext cx="5905500" cy="3322637"/>
          </a:xfrm>
        </p:spPr>
      </p:sp>
      <p:sp>
        <p:nvSpPr>
          <p:cNvPr id="1839"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40"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35</a:t>
            </a:fld>
            <a:endParaRPr lang="ja-JP" altLang="en-US">
              <a:solidFill>
                <a:prstClr val="black"/>
              </a:solidFill>
              <a:latin typeface="Calibri"/>
              <a:ea typeface="ＭＳ Ｐゴシック" panose="020B0600070205080204" pitchFamily="50" charset="-128"/>
            </a:endParaRPr>
          </a:p>
        </p:txBody>
      </p:sp>
      <p:sp>
        <p:nvSpPr>
          <p:cNvPr id="184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32795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 name="スライド イメージ プレースホルダー 1"/>
          <p:cNvSpPr>
            <a:spLocks noGrp="1" noRot="1" noChangeAspect="1"/>
          </p:cNvSpPr>
          <p:nvPr>
            <p:ph type="sldImg"/>
          </p:nvPr>
        </p:nvSpPr>
        <p:spPr>
          <a:xfrm>
            <a:off x="385763" y="1233488"/>
            <a:ext cx="5905500" cy="3322637"/>
          </a:xfrm>
        </p:spPr>
      </p:sp>
      <p:sp>
        <p:nvSpPr>
          <p:cNvPr id="1850"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51"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36</a:t>
            </a:fld>
            <a:endParaRPr lang="ja-JP" altLang="en-US">
              <a:solidFill>
                <a:prstClr val="black"/>
              </a:solidFill>
              <a:latin typeface="Calibri"/>
              <a:ea typeface="ＭＳ Ｐゴシック" panose="020B0600070205080204" pitchFamily="50" charset="-128"/>
            </a:endParaRPr>
          </a:p>
        </p:txBody>
      </p:sp>
      <p:sp>
        <p:nvSpPr>
          <p:cNvPr id="1852"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5905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スライド イメージ プレースホルダー 1"/>
          <p:cNvSpPr>
            <a:spLocks noGrp="1" noRot="1" noChangeAspect="1"/>
          </p:cNvSpPr>
          <p:nvPr>
            <p:ph type="sldImg"/>
          </p:nvPr>
        </p:nvSpPr>
        <p:spPr>
          <a:xfrm>
            <a:off x="385763" y="1233488"/>
            <a:ext cx="5905500" cy="3322637"/>
          </a:xfrm>
        </p:spPr>
      </p:sp>
      <p:sp>
        <p:nvSpPr>
          <p:cNvPr id="1861"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62"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37</a:t>
            </a:fld>
            <a:endParaRPr lang="ja-JP" altLang="en-US">
              <a:solidFill>
                <a:prstClr val="black"/>
              </a:solidFill>
              <a:latin typeface="Calibri"/>
              <a:ea typeface="ＭＳ Ｐゴシック" panose="020B0600070205080204" pitchFamily="50" charset="-128"/>
            </a:endParaRPr>
          </a:p>
        </p:txBody>
      </p:sp>
      <p:sp>
        <p:nvSpPr>
          <p:cNvPr id="1863"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23177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スライド イメージ プレースホルダー 1"/>
          <p:cNvSpPr>
            <a:spLocks noGrp="1" noRot="1" noChangeAspect="1"/>
          </p:cNvSpPr>
          <p:nvPr>
            <p:ph type="sldImg"/>
          </p:nvPr>
        </p:nvSpPr>
        <p:spPr/>
      </p:sp>
      <p:sp>
        <p:nvSpPr>
          <p:cNvPr id="1870"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1871"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38</a:t>
            </a:fld>
            <a:endParaRPr lang="ja-JP" altLang="en-US">
              <a:solidFill>
                <a:prstClr val="black"/>
              </a:solidFill>
              <a:latin typeface="Calibri"/>
              <a:ea typeface="ＭＳ Ｐゴシック" panose="020B0600070205080204" pitchFamily="50" charset="-128"/>
            </a:endParaRPr>
          </a:p>
        </p:txBody>
      </p:sp>
      <p:sp>
        <p:nvSpPr>
          <p:cNvPr id="1872"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94267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スライド イメージ プレースホルダー 1"/>
          <p:cNvSpPr>
            <a:spLocks noGrp="1" noRot="1" noChangeAspect="1"/>
          </p:cNvSpPr>
          <p:nvPr>
            <p:ph type="sldImg"/>
          </p:nvPr>
        </p:nvSpPr>
        <p:spPr/>
      </p:sp>
      <p:sp>
        <p:nvSpPr>
          <p:cNvPr id="1883" name="ノート プレースホルダー 2"/>
          <p:cNvSpPr>
            <a:spLocks noGrp="1"/>
          </p:cNvSpPr>
          <p:nvPr>
            <p:ph type="body" idx="1"/>
          </p:nvPr>
        </p:nvSpPr>
        <p:spPr/>
        <p:txBody>
          <a:bodyPr/>
          <a:lstStyle/>
          <a:p>
            <a:r>
              <a:rPr kumimoji="1" lang="ja-JP" altLang="en-US" dirty="0"/>
              <a:t>それぞれの項目の留意点を整理するとこのようになりますので、目を通しておいて下さい。</a:t>
            </a:r>
          </a:p>
        </p:txBody>
      </p:sp>
      <p:sp>
        <p:nvSpPr>
          <p:cNvPr id="1884"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39</a:t>
            </a:fld>
            <a:endParaRPr lang="ja-JP" altLang="en-US">
              <a:solidFill>
                <a:prstClr val="black"/>
              </a:solidFill>
              <a:latin typeface="Calibri"/>
              <a:ea typeface="ＭＳ Ｐゴシック" panose="020B0600070205080204" pitchFamily="50" charset="-128"/>
            </a:endParaRPr>
          </a:p>
        </p:txBody>
      </p:sp>
      <p:sp>
        <p:nvSpPr>
          <p:cNvPr id="1885"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041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 name="スライド イメージ プレースホルダー 1"/>
          <p:cNvSpPr>
            <a:spLocks noGrp="1" noRot="1" noChangeAspect="1"/>
          </p:cNvSpPr>
          <p:nvPr>
            <p:ph type="sldImg"/>
          </p:nvPr>
        </p:nvSpPr>
        <p:spPr/>
      </p:sp>
      <p:sp>
        <p:nvSpPr>
          <p:cNvPr id="1450" name="ノート プレースホルダー 2"/>
          <p:cNvSpPr>
            <a:spLocks noGrp="1"/>
          </p:cNvSpPr>
          <p:nvPr>
            <p:ph type="body" idx="1"/>
          </p:nvPr>
        </p:nvSpPr>
        <p:spPr/>
        <p:txBody>
          <a:bodyPr/>
          <a:lstStyle/>
          <a:p>
            <a:endParaRPr kumimoji="1" lang="ja-JP" altLang="en-US" sz="1100" dirty="0"/>
          </a:p>
        </p:txBody>
      </p:sp>
      <p:sp>
        <p:nvSpPr>
          <p:cNvPr id="1451" name="スライド番号プレースホルダー 3"/>
          <p:cNvSpPr>
            <a:spLocks noGrp="1"/>
          </p:cNvSpPr>
          <p:nvPr>
            <p:ph type="sldNum" sz="quarter" idx="10"/>
          </p:nvPr>
        </p:nvSpPr>
        <p:spPr/>
        <p:txBody>
          <a:bodyPr/>
          <a:lstStyle/>
          <a:p>
            <a:fld id="{73440C2F-6AB6-43DC-A5D7-81977DFB389A}" type="slidenum">
              <a:rPr kumimoji="1" lang="ja-JP" altLang="en-US" smtClean="0"/>
              <a:t>4</a:t>
            </a:fld>
            <a:endParaRPr kumimoji="1" lang="ja-JP" altLang="en-US"/>
          </a:p>
        </p:txBody>
      </p:sp>
      <p:sp>
        <p:nvSpPr>
          <p:cNvPr id="145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16603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 name="スライド イメージ プレースホルダー 1"/>
          <p:cNvSpPr>
            <a:spLocks noGrp="1" noRot="1" noChangeAspect="1"/>
          </p:cNvSpPr>
          <p:nvPr>
            <p:ph type="sldImg"/>
          </p:nvPr>
        </p:nvSpPr>
        <p:spPr/>
      </p:sp>
      <p:sp>
        <p:nvSpPr>
          <p:cNvPr id="1902" name="ノート プレースホルダー 2"/>
          <p:cNvSpPr>
            <a:spLocks noGrp="1"/>
          </p:cNvSpPr>
          <p:nvPr>
            <p:ph type="body" idx="1"/>
          </p:nvPr>
        </p:nvSpPr>
        <p:spPr/>
        <p:txBody>
          <a:bodyPr/>
          <a:lstStyle/>
          <a:p>
            <a:endParaRPr kumimoji="1" lang="ja-JP" altLang="en-US"/>
          </a:p>
        </p:txBody>
      </p:sp>
      <p:sp>
        <p:nvSpPr>
          <p:cNvPr id="1903"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40</a:t>
            </a:fld>
            <a:endParaRPr lang="ja-JP" altLang="en-US">
              <a:solidFill>
                <a:prstClr val="black"/>
              </a:solidFill>
              <a:latin typeface="Calibri"/>
              <a:ea typeface="ＭＳ Ｐゴシック" panose="020B0600070205080204" pitchFamily="50" charset="-128"/>
            </a:endParaRPr>
          </a:p>
        </p:txBody>
      </p:sp>
      <p:sp>
        <p:nvSpPr>
          <p:cNvPr id="190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27707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スライド イメージ プレースホルダー 1"/>
          <p:cNvSpPr>
            <a:spLocks noGrp="1" noRot="1" noChangeAspect="1"/>
          </p:cNvSpPr>
          <p:nvPr>
            <p:ph type="sldImg"/>
          </p:nvPr>
        </p:nvSpPr>
        <p:spPr/>
      </p:sp>
      <p:sp>
        <p:nvSpPr>
          <p:cNvPr id="1910" name="ノート プレースホルダー 2"/>
          <p:cNvSpPr>
            <a:spLocks noGrp="1"/>
          </p:cNvSpPr>
          <p:nvPr>
            <p:ph type="body" idx="1"/>
          </p:nvPr>
        </p:nvSpPr>
        <p:spPr/>
        <p:txBody>
          <a:bodyPr/>
          <a:lstStyle/>
          <a:p>
            <a:endParaRPr kumimoji="1" lang="ja-JP" altLang="en-US"/>
          </a:p>
        </p:txBody>
      </p:sp>
      <p:sp>
        <p:nvSpPr>
          <p:cNvPr id="1911" name="日付プレースホルダー 3"/>
          <p:cNvSpPr>
            <a:spLocks noGrp="1"/>
          </p:cNvSpPr>
          <p:nvPr>
            <p:ph type="dt" idx="1"/>
          </p:nvPr>
        </p:nvSpPr>
        <p:spPr/>
        <p:txBody>
          <a:bodyPr/>
          <a:lstStyle/>
          <a:p>
            <a:r>
              <a:rPr kumimoji="1" lang="en-US" altLang="ja-JP"/>
              <a:t>2022/8/3</a:t>
            </a:r>
            <a:endParaRPr kumimoji="1" lang="ja-JP" altLang="en-US"/>
          </a:p>
        </p:txBody>
      </p:sp>
      <p:sp>
        <p:nvSpPr>
          <p:cNvPr id="1912" name="スライド番号プレースホルダー 4"/>
          <p:cNvSpPr>
            <a:spLocks noGrp="1"/>
          </p:cNvSpPr>
          <p:nvPr>
            <p:ph type="sldNum" sz="quarter" idx="5"/>
          </p:nvPr>
        </p:nvSpPr>
        <p:spPr/>
        <p:txBody>
          <a:bodyPr/>
          <a:lstStyle/>
          <a:p>
            <a:fld id="{29BD601E-CC35-4D44-9072-44D059BC992F}" type="slidenum">
              <a:rPr kumimoji="1" lang="ja-JP" altLang="en-US" smtClean="0"/>
              <a:t>41</a:t>
            </a:fld>
            <a:endParaRPr kumimoji="1" lang="ja-JP" altLang="en-US"/>
          </a:p>
        </p:txBody>
      </p:sp>
    </p:spTree>
    <p:extLst>
      <p:ext uri="{BB962C8B-B14F-4D97-AF65-F5344CB8AC3E}">
        <p14:creationId xmlns:p14="http://schemas.microsoft.com/office/powerpoint/2010/main" val="1904875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スライド イメージ プレースホルダー 1"/>
          <p:cNvSpPr>
            <a:spLocks noGrp="1" noRot="1" noChangeAspect="1"/>
          </p:cNvSpPr>
          <p:nvPr>
            <p:ph type="sldImg"/>
          </p:nvPr>
        </p:nvSpPr>
        <p:spPr/>
      </p:sp>
      <p:sp>
        <p:nvSpPr>
          <p:cNvPr id="1919" name="ノート プレースホルダー 2"/>
          <p:cNvSpPr>
            <a:spLocks noGrp="1"/>
          </p:cNvSpPr>
          <p:nvPr>
            <p:ph type="body" idx="1"/>
          </p:nvPr>
        </p:nvSpPr>
        <p:spPr/>
        <p:txBody>
          <a:bodyPr/>
          <a:lstStyle/>
          <a:p>
            <a:r>
              <a:rPr kumimoji="1" lang="ja-JP" altLang="en-US" b="0" dirty="0"/>
              <a:t>計画には</a:t>
            </a:r>
            <a:r>
              <a:rPr lang="ja-JP" altLang="en-US" b="0" dirty="0"/>
              <a:t>週間計画表もセットになります。</a:t>
            </a:r>
            <a:endParaRPr lang="en-US" altLang="ja-JP" b="0" dirty="0"/>
          </a:p>
          <a:p>
            <a:endParaRPr lang="en-US" altLang="ja-JP" b="0" dirty="0"/>
          </a:p>
          <a:p>
            <a:r>
              <a:rPr lang="ja-JP" altLang="en-US" b="0" dirty="0"/>
              <a:t>週間計画は、本人の</a:t>
            </a:r>
            <a:r>
              <a:rPr lang="en-US" altLang="ja-JP" b="0" dirty="0"/>
              <a:t>1</a:t>
            </a:r>
            <a:r>
              <a:rPr lang="ja-JP" altLang="en-US" b="0" dirty="0"/>
              <a:t>週間の生活実態の全体を把握することができるよう、</a:t>
            </a:r>
            <a:endParaRPr lang="en-US" altLang="ja-JP" b="0" dirty="0"/>
          </a:p>
          <a:p>
            <a:r>
              <a:rPr lang="ja-JP" altLang="en-US" b="0" dirty="0"/>
              <a:t>できるだけ具体的に記載します。</a:t>
            </a:r>
            <a:endParaRPr lang="en-US" altLang="ja-JP" b="0" dirty="0"/>
          </a:p>
          <a:p>
            <a:r>
              <a:rPr lang="ja-JP" altLang="en-US" b="0" dirty="0"/>
              <a:t>また、</a:t>
            </a:r>
            <a:r>
              <a:rPr lang="en-US" altLang="ja-JP" b="0" dirty="0"/>
              <a:t>1</a:t>
            </a:r>
            <a:r>
              <a:rPr lang="ja-JP" altLang="en-US" b="0" dirty="0"/>
              <a:t>日の生活の流れ、</a:t>
            </a:r>
            <a:r>
              <a:rPr lang="en-US" altLang="ja-JP" b="0" dirty="0"/>
              <a:t>1</a:t>
            </a:r>
            <a:r>
              <a:rPr lang="ja-JP" altLang="en-US" b="0" dirty="0"/>
              <a:t>週間の大まかな生活の流れについて、</a:t>
            </a:r>
            <a:endParaRPr lang="en-US" altLang="ja-JP" b="0" dirty="0"/>
          </a:p>
          <a:p>
            <a:r>
              <a:rPr lang="ja-JP" altLang="en-US" b="0" dirty="0"/>
              <a:t>把握する事が出来ます。</a:t>
            </a:r>
            <a:endParaRPr lang="en-US" altLang="ja-JP" b="0" dirty="0"/>
          </a:p>
          <a:p>
            <a:endParaRPr lang="en-US" altLang="ja-JP" b="0" dirty="0"/>
          </a:p>
          <a:p>
            <a:r>
              <a:rPr lang="ja-JP" altLang="en-US" b="0" dirty="0"/>
              <a:t>また、週間計画表は、ツールとしても担当者会議などで、</a:t>
            </a:r>
            <a:endParaRPr lang="en-US" altLang="ja-JP" b="0" dirty="0"/>
          </a:p>
          <a:p>
            <a:r>
              <a:rPr lang="ja-JP" altLang="en-US" b="0" dirty="0"/>
              <a:t>関係機関や本人、家族へ説明する際にも、どこにどういう</a:t>
            </a:r>
            <a:endParaRPr lang="en-US" altLang="ja-JP" b="0" dirty="0"/>
          </a:p>
          <a:p>
            <a:r>
              <a:rPr lang="ja-JP" altLang="en-US" b="0" dirty="0"/>
              <a:t>支援が入るのか？など、生活の様子が見える化した形で使う事が出来ます。</a:t>
            </a:r>
            <a:endParaRPr lang="en-US" altLang="ja-JP" b="0" dirty="0"/>
          </a:p>
        </p:txBody>
      </p:sp>
      <p:sp>
        <p:nvSpPr>
          <p:cNvPr id="1920"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42</a:t>
            </a:fld>
            <a:endParaRPr lang="ja-JP" altLang="en-US">
              <a:solidFill>
                <a:prstClr val="black"/>
              </a:solidFill>
              <a:latin typeface="Calibri"/>
              <a:ea typeface="ＭＳ Ｐゴシック" panose="020B0600070205080204" pitchFamily="50" charset="-128"/>
            </a:endParaRPr>
          </a:p>
        </p:txBody>
      </p:sp>
      <p:sp>
        <p:nvSpPr>
          <p:cNvPr id="192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94472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 name="スライド イメージ プレースホルダー 1"/>
          <p:cNvSpPr>
            <a:spLocks noGrp="1" noRot="1" noChangeAspect="1"/>
          </p:cNvSpPr>
          <p:nvPr>
            <p:ph type="sldImg"/>
          </p:nvPr>
        </p:nvSpPr>
        <p:spPr/>
      </p:sp>
      <p:sp>
        <p:nvSpPr>
          <p:cNvPr id="1932" name="ノート プレースホルダー 2"/>
          <p:cNvSpPr>
            <a:spLocks noGrp="1"/>
          </p:cNvSpPr>
          <p:nvPr>
            <p:ph type="body" idx="1"/>
          </p:nvPr>
        </p:nvSpPr>
        <p:spPr/>
        <p:txBody>
          <a:bodyPr/>
          <a:lstStyle/>
          <a:p>
            <a:r>
              <a:rPr kumimoji="1" lang="ja-JP" altLang="en-US" dirty="0"/>
              <a:t>週間計画の留意点になりますが、詳しくは目を通して頂き、</a:t>
            </a:r>
            <a:endParaRPr kumimoji="1" lang="en-US" altLang="ja-JP" dirty="0"/>
          </a:p>
          <a:p>
            <a:endParaRPr kumimoji="1" lang="en-US" altLang="ja-JP" dirty="0"/>
          </a:p>
          <a:p>
            <a:r>
              <a:rPr kumimoji="1" lang="ja-JP" altLang="en-US" dirty="0"/>
              <a:t>一番下の部分、「サービス提供によって実現する生活の全体像」だけ説明しますと、</a:t>
            </a:r>
            <a:endParaRPr kumimoji="1" lang="en-US" altLang="ja-JP" dirty="0"/>
          </a:p>
          <a:p>
            <a:r>
              <a:rPr kumimoji="1" lang="ja-JP" altLang="en-US" dirty="0"/>
              <a:t>ここは、作成した計画に沿って支援が提供されることで生活がどう変化し、</a:t>
            </a:r>
            <a:endParaRPr kumimoji="1" lang="en-US" altLang="ja-JP" dirty="0"/>
          </a:p>
          <a:p>
            <a:r>
              <a:rPr kumimoji="1" lang="ja-JP" altLang="en-US" dirty="0"/>
              <a:t>本人の希望にどのように近づいていくかを記載します。</a:t>
            </a:r>
            <a:endParaRPr kumimoji="1" lang="en-US" altLang="ja-JP" dirty="0"/>
          </a:p>
          <a:p>
            <a:endParaRPr kumimoji="1" lang="en-US" altLang="ja-JP" dirty="0"/>
          </a:p>
          <a:p>
            <a:r>
              <a:rPr kumimoji="1" lang="ja-JP" altLang="en-US" dirty="0"/>
              <a:t>支援によって実現する生活イメージですから、重要な記述になります。</a:t>
            </a:r>
            <a:endParaRPr kumimoji="1" lang="en-US" altLang="ja-JP" dirty="0"/>
          </a:p>
          <a:p>
            <a:endParaRPr kumimoji="1" lang="en-US" altLang="ja-JP" dirty="0"/>
          </a:p>
          <a:p>
            <a:endParaRPr kumimoji="1" lang="ja-JP" altLang="en-US" dirty="0"/>
          </a:p>
        </p:txBody>
      </p:sp>
      <p:sp>
        <p:nvSpPr>
          <p:cNvPr id="1933"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43</a:t>
            </a:fld>
            <a:endParaRPr lang="ja-JP" altLang="en-US">
              <a:solidFill>
                <a:prstClr val="black"/>
              </a:solidFill>
              <a:latin typeface="Calibri"/>
              <a:ea typeface="ＭＳ Ｐゴシック" panose="020B0600070205080204" pitchFamily="50" charset="-128"/>
            </a:endParaRPr>
          </a:p>
        </p:txBody>
      </p:sp>
      <p:sp>
        <p:nvSpPr>
          <p:cNvPr id="193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0967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 name="スライド イメージ プレースホルダー 1"/>
          <p:cNvSpPr>
            <a:spLocks noGrp="1" noRot="1" noChangeAspect="1"/>
          </p:cNvSpPr>
          <p:nvPr>
            <p:ph type="sldImg"/>
          </p:nvPr>
        </p:nvSpPr>
        <p:spPr>
          <a:xfrm>
            <a:off x="385763" y="1233488"/>
            <a:ext cx="5905500" cy="3322637"/>
          </a:xfrm>
        </p:spPr>
      </p:sp>
      <p:sp>
        <p:nvSpPr>
          <p:cNvPr id="1942"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943"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44</a:t>
            </a:fld>
            <a:endParaRPr lang="ja-JP" altLang="en-US">
              <a:solidFill>
                <a:prstClr val="black"/>
              </a:solidFill>
              <a:latin typeface="Calibri"/>
              <a:ea typeface="ＭＳ Ｐゴシック" panose="020B0600070205080204" pitchFamily="50" charset="-128"/>
            </a:endParaRPr>
          </a:p>
        </p:txBody>
      </p:sp>
      <p:sp>
        <p:nvSpPr>
          <p:cNvPr id="194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7115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 イメージ プレースホルダー 1"/>
          <p:cNvSpPr>
            <a:spLocks noGrp="1" noRot="1" noChangeAspect="1"/>
          </p:cNvSpPr>
          <p:nvPr>
            <p:ph type="sldImg"/>
          </p:nvPr>
        </p:nvSpPr>
        <p:spPr/>
      </p:sp>
      <p:sp>
        <p:nvSpPr>
          <p:cNvPr id="1949" name="ノート プレースホルダー 2"/>
          <p:cNvSpPr>
            <a:spLocks noGrp="1"/>
          </p:cNvSpPr>
          <p:nvPr>
            <p:ph type="body" idx="1"/>
          </p:nvPr>
        </p:nvSpPr>
        <p:spPr/>
        <p:txBody>
          <a:bodyPr/>
          <a:lstStyle/>
          <a:p>
            <a:r>
              <a:rPr kumimoji="1" lang="ja-JP" altLang="en-US" sz="1100" dirty="0"/>
              <a:t>真のニーズを</a:t>
            </a:r>
            <a:r>
              <a:rPr lang="ja-JP" altLang="en-US" sz="1100" dirty="0"/>
              <a:t>探って頂く</a:t>
            </a:r>
            <a:r>
              <a:rPr kumimoji="1" lang="ja-JP" altLang="en-US" sz="1100" dirty="0"/>
              <a:t>演習になります。</a:t>
            </a:r>
            <a:endParaRPr kumimoji="1" lang="en-US" altLang="ja-JP" sz="1100" dirty="0"/>
          </a:p>
          <a:p>
            <a:r>
              <a:rPr kumimoji="1" lang="ja-JP" altLang="en-US" sz="1100" dirty="0"/>
              <a:t>ここでは、</a:t>
            </a:r>
            <a:r>
              <a:rPr kumimoji="1" lang="en-US" altLang="ja-JP" sz="1100" dirty="0"/>
              <a:t>3</a:t>
            </a:r>
            <a:r>
              <a:rPr kumimoji="1" lang="ja-JP" altLang="en-US" sz="1100" dirty="0"/>
              <a:t>コマに分けて進めていきたいと思います。</a:t>
            </a:r>
            <a:endParaRPr kumimoji="1" lang="en-US" altLang="ja-JP" sz="1100" dirty="0"/>
          </a:p>
          <a:p>
            <a:r>
              <a:rPr lang="ja-JP" altLang="en-US" sz="1100" dirty="0"/>
              <a:t>①ニーズを探る②県二さんタイム③グループで整理していいきます。</a:t>
            </a:r>
            <a:endParaRPr lang="en-US" altLang="ja-JP" sz="1100" dirty="0"/>
          </a:p>
          <a:p>
            <a:endParaRPr kumimoji="1" lang="ja-JP" altLang="en-US" dirty="0"/>
          </a:p>
        </p:txBody>
      </p:sp>
      <p:sp>
        <p:nvSpPr>
          <p:cNvPr id="1950" name="スライド番号プレースホルダー 3"/>
          <p:cNvSpPr>
            <a:spLocks noGrp="1"/>
          </p:cNvSpPr>
          <p:nvPr>
            <p:ph type="sldNum" sz="quarter" idx="10"/>
          </p:nvPr>
        </p:nvSpPr>
        <p:spPr/>
        <p:txBody>
          <a:bodyPr/>
          <a:lstStyle/>
          <a:p>
            <a:fld id="{73440C2F-6AB6-43DC-A5D7-81977DFB389A}" type="slidenum">
              <a:rPr kumimoji="1" lang="ja-JP" altLang="en-US" smtClean="0"/>
              <a:t>45</a:t>
            </a:fld>
            <a:endParaRPr kumimoji="1" lang="ja-JP" altLang="en-US"/>
          </a:p>
        </p:txBody>
      </p:sp>
      <p:sp>
        <p:nvSpPr>
          <p:cNvPr id="195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357498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ニーズ整理表は昨年のもので挿入（仮）</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46</a:t>
            </a:fld>
            <a:endParaRPr kumimoji="1" lang="ja-JP" altLang="en-US"/>
          </a:p>
        </p:txBody>
      </p:sp>
    </p:spTree>
    <p:extLst>
      <p:ext uri="{BB962C8B-B14F-4D97-AF65-F5344CB8AC3E}">
        <p14:creationId xmlns:p14="http://schemas.microsoft.com/office/powerpoint/2010/main" val="3532832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 name="スライド イメージ プレースホルダー 1"/>
          <p:cNvSpPr>
            <a:spLocks noGrp="1" noRot="1" noChangeAspect="1"/>
          </p:cNvSpPr>
          <p:nvPr>
            <p:ph type="sldImg"/>
          </p:nvPr>
        </p:nvSpPr>
        <p:spPr/>
      </p:sp>
      <p:sp>
        <p:nvSpPr>
          <p:cNvPr id="1958"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本計画」と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1959"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60"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8701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 name="スライド イメージ プレースホルダー 1"/>
          <p:cNvSpPr>
            <a:spLocks noGrp="1" noRot="1" noChangeAspect="1"/>
          </p:cNvSpPr>
          <p:nvPr>
            <p:ph type="sldImg"/>
          </p:nvPr>
        </p:nvSpPr>
        <p:spPr/>
      </p:sp>
      <p:sp>
        <p:nvSpPr>
          <p:cNvPr id="1970" name="ノート プレースホルダー 2"/>
          <p:cNvSpPr>
            <a:spLocks noGrp="1"/>
          </p:cNvSpPr>
          <p:nvPr>
            <p:ph type="body" idx="1"/>
          </p:nvPr>
        </p:nvSpPr>
        <p:spPr/>
        <p:txBody>
          <a:bodyPr/>
          <a:lstStyle/>
          <a:p>
            <a:r>
              <a:rPr kumimoji="1" lang="ja-JP" altLang="en-US" sz="1100" dirty="0"/>
              <a:t>主訴を明確に把握し、本人の希望する生活や暮らしを把握しました。</a:t>
            </a:r>
            <a:endParaRPr kumimoji="1" lang="en-US" altLang="ja-JP" sz="1100" dirty="0"/>
          </a:p>
          <a:p>
            <a:r>
              <a:rPr kumimoji="1" lang="ja-JP" altLang="en-US" sz="1100" dirty="0"/>
              <a:t>主訴をとりまく情報を収集し、推測できること・仮説をたてて、分析した結果、</a:t>
            </a:r>
            <a:endParaRPr kumimoji="1" lang="en-US" altLang="ja-JP" sz="1100" dirty="0"/>
          </a:p>
          <a:p>
            <a:r>
              <a:rPr kumimoji="1" lang="ja-JP" altLang="en-US" sz="1100" dirty="0"/>
              <a:t>真のニーズを整理しました。</a:t>
            </a:r>
            <a:endParaRPr kumimoji="1" lang="en-US" altLang="ja-JP" sz="1100" dirty="0"/>
          </a:p>
          <a:p>
            <a:endParaRPr kumimoji="1" lang="en-US" altLang="ja-JP" sz="1100" dirty="0"/>
          </a:p>
          <a:p>
            <a:r>
              <a:rPr kumimoji="1" lang="ja-JP" altLang="en-US" sz="1100" dirty="0"/>
              <a:t>そして、改めて県二さんはどういう方か？という事を想いの要約を行い、</a:t>
            </a:r>
            <a:endParaRPr kumimoji="1" lang="en-US" altLang="ja-JP" sz="1100" dirty="0"/>
          </a:p>
          <a:p>
            <a:r>
              <a:rPr kumimoji="1" lang="ja-JP" altLang="en-US" sz="1100" dirty="0"/>
              <a:t>再確認しました。</a:t>
            </a:r>
            <a:endParaRPr kumimoji="1" lang="en-US" altLang="ja-JP" sz="1100" dirty="0"/>
          </a:p>
          <a:p>
            <a:endParaRPr kumimoji="1" lang="en-US" altLang="ja-JP" sz="1100" dirty="0"/>
          </a:p>
          <a:p>
            <a:r>
              <a:rPr kumimoji="1" lang="ja-JP" altLang="en-US" sz="1100" dirty="0"/>
              <a:t>スライドには、アセスメントとして具体的にはという事で①～④あたりまでが</a:t>
            </a:r>
            <a:endParaRPr kumimoji="1" lang="en-US" altLang="ja-JP" sz="1100" dirty="0"/>
          </a:p>
          <a:p>
            <a:r>
              <a:rPr kumimoji="1" lang="ja-JP" altLang="en-US" sz="1100" dirty="0"/>
              <a:t>ここまでのアセスメントの流れになります。</a:t>
            </a:r>
            <a:endParaRPr kumimoji="1" lang="en-US" altLang="ja-JP" sz="1100" dirty="0"/>
          </a:p>
          <a:p>
            <a:endParaRPr kumimoji="1" lang="en-US" altLang="ja-JP" sz="1100" dirty="0"/>
          </a:p>
          <a:p>
            <a:r>
              <a:rPr kumimoji="1" lang="ja-JP" altLang="en-US" sz="1100" dirty="0"/>
              <a:t>午後は実際に、プランニングに入っていきます。</a:t>
            </a:r>
          </a:p>
        </p:txBody>
      </p:sp>
      <p:sp>
        <p:nvSpPr>
          <p:cNvPr id="1971" name="スライド番号プレースホルダー 3"/>
          <p:cNvSpPr>
            <a:spLocks noGrp="1"/>
          </p:cNvSpPr>
          <p:nvPr>
            <p:ph type="sldNum" sz="quarter" idx="5"/>
          </p:nvPr>
        </p:nvSpPr>
        <p:spPr/>
        <p:txBody>
          <a:bodyPr/>
          <a:lstStyle/>
          <a:p>
            <a:fld id="{29BD601E-CC35-4D44-9072-44D059BC992F}" type="slidenum">
              <a:rPr kumimoji="1" lang="ja-JP" altLang="en-US" smtClean="0"/>
              <a:t>48</a:t>
            </a:fld>
            <a:endParaRPr kumimoji="1" lang="ja-JP" altLang="en-US"/>
          </a:p>
        </p:txBody>
      </p:sp>
      <p:sp>
        <p:nvSpPr>
          <p:cNvPr id="197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45539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スライド イメージ プレースホルダー 1"/>
          <p:cNvSpPr>
            <a:spLocks noGrp="1" noRot="1" noChangeAspect="1"/>
          </p:cNvSpPr>
          <p:nvPr>
            <p:ph type="sldImg"/>
          </p:nvPr>
        </p:nvSpPr>
        <p:spPr>
          <a:xfrm>
            <a:off x="434975" y="1250950"/>
            <a:ext cx="6018213" cy="3386138"/>
          </a:xfrm>
        </p:spPr>
      </p:sp>
      <p:sp>
        <p:nvSpPr>
          <p:cNvPr id="1980"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1981" name="スライド番号プレースホルダー 3"/>
          <p:cNvSpPr>
            <a:spLocks noGrp="1"/>
          </p:cNvSpPr>
          <p:nvPr>
            <p:ph type="sldNum" sz="quarter" idx="10"/>
          </p:nvPr>
        </p:nvSpPr>
        <p:spPr/>
        <p:txBody>
          <a:bodyPr/>
          <a:lstStyle/>
          <a:p>
            <a:fld id="{51E3C232-0401-4BD9-A6AB-E788227857D1}" type="slidenum">
              <a:rPr kumimoji="1" lang="ja-JP" altLang="en-US" smtClean="0"/>
              <a:t>49</a:t>
            </a:fld>
            <a:endParaRPr kumimoji="1" lang="ja-JP" altLang="en-US"/>
          </a:p>
        </p:txBody>
      </p:sp>
      <p:sp>
        <p:nvSpPr>
          <p:cNvPr id="198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3711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スライド イメージ プレースホルダー 1"/>
          <p:cNvSpPr>
            <a:spLocks noGrp="1" noRot="1" noChangeAspect="1"/>
          </p:cNvSpPr>
          <p:nvPr>
            <p:ph type="sldImg"/>
          </p:nvPr>
        </p:nvSpPr>
        <p:spPr>
          <a:xfrm>
            <a:off x="423863" y="1243013"/>
            <a:ext cx="5949950" cy="3348037"/>
          </a:xfrm>
        </p:spPr>
      </p:sp>
      <p:sp>
        <p:nvSpPr>
          <p:cNvPr id="1458" name="ノート プレースホルダー 2"/>
          <p:cNvSpPr>
            <a:spLocks noGrp="1"/>
          </p:cNvSpPr>
          <p:nvPr>
            <p:ph type="body" idx="1"/>
          </p:nvPr>
        </p:nvSpPr>
        <p:spPr/>
        <p:txBody>
          <a:bodyPr/>
          <a:lstStyle/>
          <a:p>
            <a:r>
              <a:rPr kumimoji="1" lang="ja-JP" altLang="en-US" sz="1100" dirty="0"/>
              <a:t>前半</a:t>
            </a:r>
            <a:r>
              <a:rPr kumimoji="1" lang="en-US" altLang="ja-JP" sz="1100" dirty="0"/>
              <a:t>3</a:t>
            </a:r>
            <a:r>
              <a:rPr kumimoji="1" lang="ja-JP" altLang="en-US" sz="1100" dirty="0"/>
              <a:t>日間の目標とポイント</a:t>
            </a:r>
          </a:p>
        </p:txBody>
      </p:sp>
      <p:sp>
        <p:nvSpPr>
          <p:cNvPr id="1459" name="日付プレースホルダー 3"/>
          <p:cNvSpPr>
            <a:spLocks noGrp="1"/>
          </p:cNvSpPr>
          <p:nvPr>
            <p:ph type="dt" idx="1"/>
          </p:nvPr>
        </p:nvSpPr>
        <p:spPr/>
        <p:txBody>
          <a:bodyPr/>
          <a:lstStyle/>
          <a:p>
            <a:r>
              <a:rPr kumimoji="1" lang="en-US" altLang="ja-JP"/>
              <a:t>2022/8/3</a:t>
            </a:r>
            <a:endParaRPr kumimoji="1" lang="ja-JP" altLang="en-US"/>
          </a:p>
        </p:txBody>
      </p:sp>
      <p:sp>
        <p:nvSpPr>
          <p:cNvPr id="1460" name="スライド番号プレースホルダー 4"/>
          <p:cNvSpPr>
            <a:spLocks noGrp="1"/>
          </p:cNvSpPr>
          <p:nvPr>
            <p:ph type="sldNum" sz="quarter" idx="5"/>
          </p:nvPr>
        </p:nvSpPr>
        <p:spPr/>
        <p:txBody>
          <a:bodyPr/>
          <a:lstStyle/>
          <a:p>
            <a:fld id="{0F615A3C-7D51-4B6B-8AC9-156B2755C2A1}" type="slidenum">
              <a:rPr kumimoji="1" lang="ja-JP" altLang="en-US" smtClean="0"/>
              <a:t>5</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 name="スライド イメージ プレースホルダー 1"/>
          <p:cNvSpPr>
            <a:spLocks noGrp="1" noRot="1" noChangeAspect="1"/>
          </p:cNvSpPr>
          <p:nvPr>
            <p:ph type="sldImg"/>
          </p:nvPr>
        </p:nvSpPr>
        <p:spPr/>
      </p:sp>
      <p:sp>
        <p:nvSpPr>
          <p:cNvPr id="1994" name="ノート プレースホルダー 2"/>
          <p:cNvSpPr>
            <a:spLocks noGrp="1"/>
          </p:cNvSpPr>
          <p:nvPr>
            <p:ph type="body" idx="1"/>
          </p:nvPr>
        </p:nvSpPr>
        <p:spPr/>
        <p:txBody>
          <a:bodyPr/>
          <a:lstStyle/>
          <a:p>
            <a:r>
              <a:rPr lang="ja-JP" altLang="en-US" sz="1100" dirty="0"/>
              <a:t>では、支援の方向性、長期・短期目標まで進みましたので</a:t>
            </a:r>
            <a:endParaRPr lang="en-US" altLang="ja-JP" sz="1100" dirty="0"/>
          </a:p>
          <a:p>
            <a:r>
              <a:rPr lang="ja-JP" altLang="en-US" sz="1100" dirty="0"/>
              <a:t>より具体的な支援目標を検討していきます。</a:t>
            </a:r>
          </a:p>
        </p:txBody>
      </p:sp>
      <p:sp>
        <p:nvSpPr>
          <p:cNvPr id="1995" name="スライド番号プレースホルダー 3"/>
          <p:cNvSpPr>
            <a:spLocks noGrp="1"/>
          </p:cNvSpPr>
          <p:nvPr>
            <p:ph type="sldNum" sz="quarter" idx="10"/>
          </p:nvPr>
        </p:nvSpPr>
        <p:spPr/>
        <p:txBody>
          <a:bodyPr/>
          <a:lstStyle/>
          <a:p>
            <a:fld id="{73440C2F-6AB6-43DC-A5D7-81977DFB389A}" type="slidenum">
              <a:rPr kumimoji="1" lang="ja-JP" altLang="en-US" smtClean="0"/>
              <a:t>50</a:t>
            </a:fld>
            <a:endParaRPr kumimoji="1" lang="ja-JP" altLang="en-US"/>
          </a:p>
        </p:txBody>
      </p:sp>
      <p:sp>
        <p:nvSpPr>
          <p:cNvPr id="199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61159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 name="スライド イメージ プレースホルダー 1"/>
          <p:cNvSpPr>
            <a:spLocks noGrp="1" noRot="1" noChangeAspect="1"/>
          </p:cNvSpPr>
          <p:nvPr>
            <p:ph type="sldImg"/>
          </p:nvPr>
        </p:nvSpPr>
        <p:spPr/>
      </p:sp>
      <p:sp>
        <p:nvSpPr>
          <p:cNvPr id="2003"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本計画」と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004"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05"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0143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スライド イメージ プレースホルダー 1"/>
          <p:cNvSpPr>
            <a:spLocks noGrp="1" noRot="1" noChangeAspect="1"/>
          </p:cNvSpPr>
          <p:nvPr>
            <p:ph type="sldImg"/>
          </p:nvPr>
        </p:nvSpPr>
        <p:spPr/>
      </p:sp>
      <p:sp>
        <p:nvSpPr>
          <p:cNvPr id="2014"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支援の方向性は、</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希望される生活やアセスメントによって把握できた課題を捉えなおし、</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支援に関わる関係機関と最終的にどこに向かって支援していくかという事になります。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「できない事や困っている事」ではなく、「本人の望む暮らしや希望」を</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どのように実現するのか、といった視点で支援の方向性を考えていきます。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支援チームが共有し、どこへ向かって支援していくのか、チームの指針ともなるもの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ですので、具体的に考えましょう。</a:t>
            </a:r>
            <a:endParaRPr lang="en-US" altLang="ja-JP" sz="1100" dirty="0">
              <a:latin typeface="メイリオ" panose="020B0604030504040204" pitchFamily="50" charset="-128"/>
              <a:ea typeface="メイリオ" panose="020B0604030504040204" pitchFamily="50" charset="-128"/>
            </a:endParaRPr>
          </a:p>
        </p:txBody>
      </p:sp>
      <p:sp>
        <p:nvSpPr>
          <p:cNvPr id="2015"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52</a:t>
            </a:fld>
            <a:endParaRPr lang="ja-JP" altLang="en-US">
              <a:solidFill>
                <a:prstClr val="black"/>
              </a:solidFill>
              <a:latin typeface="Calibri"/>
              <a:ea typeface="ＭＳ Ｐゴシック" panose="020B0600070205080204" pitchFamily="50" charset="-128"/>
            </a:endParaRPr>
          </a:p>
        </p:txBody>
      </p:sp>
      <p:sp>
        <p:nvSpPr>
          <p:cNvPr id="201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7088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スライド イメージ プレースホルダー 1"/>
          <p:cNvSpPr>
            <a:spLocks noGrp="1" noRot="1" noChangeAspect="1"/>
          </p:cNvSpPr>
          <p:nvPr>
            <p:ph type="sldImg"/>
          </p:nvPr>
        </p:nvSpPr>
        <p:spPr>
          <a:xfrm>
            <a:off x="434975" y="1250950"/>
            <a:ext cx="6018213" cy="3386138"/>
          </a:xfrm>
        </p:spPr>
      </p:sp>
      <p:sp>
        <p:nvSpPr>
          <p:cNvPr id="2024"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2025" name="スライド番号プレースホルダー 3"/>
          <p:cNvSpPr>
            <a:spLocks noGrp="1"/>
          </p:cNvSpPr>
          <p:nvPr>
            <p:ph type="sldNum" sz="quarter" idx="10"/>
          </p:nvPr>
        </p:nvSpPr>
        <p:spPr/>
        <p:txBody>
          <a:bodyPr/>
          <a:lstStyle/>
          <a:p>
            <a:fld id="{51E3C232-0401-4BD9-A6AB-E788227857D1}" type="slidenum">
              <a:rPr kumimoji="1" lang="ja-JP" altLang="en-US" smtClean="0"/>
              <a:t>53</a:t>
            </a:fld>
            <a:endParaRPr kumimoji="1" lang="ja-JP" altLang="en-US"/>
          </a:p>
        </p:txBody>
      </p:sp>
      <p:sp>
        <p:nvSpPr>
          <p:cNvPr id="202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09201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スライド イメージ プレースホルダー 1"/>
          <p:cNvSpPr>
            <a:spLocks noGrp="1" noRot="1" noChangeAspect="1"/>
          </p:cNvSpPr>
          <p:nvPr>
            <p:ph type="sldImg"/>
          </p:nvPr>
        </p:nvSpPr>
        <p:spPr/>
      </p:sp>
      <p:sp>
        <p:nvSpPr>
          <p:cNvPr id="2031" name="ノート プレースホルダー 2"/>
          <p:cNvSpPr>
            <a:spLocks noGrp="1"/>
          </p:cNvSpPr>
          <p:nvPr>
            <p:ph type="body" idx="1"/>
          </p:nvPr>
        </p:nvSpPr>
        <p:spPr/>
        <p:txBody>
          <a:bodyPr/>
          <a:lstStyle/>
          <a:p>
            <a:r>
              <a:rPr lang="ja-JP" altLang="en-US" sz="1100" dirty="0"/>
              <a:t>では、支援の方向性、長期目標や短期目標に対しての</a:t>
            </a:r>
            <a:endParaRPr lang="en-US" altLang="ja-JP" sz="1100" dirty="0"/>
          </a:p>
          <a:p>
            <a:r>
              <a:rPr lang="ja-JP" altLang="en-US" sz="1100" dirty="0"/>
              <a:t>具体的な手立てを検討していきます。</a:t>
            </a:r>
            <a:endParaRPr lang="en-US" altLang="ja-JP" sz="1100" dirty="0"/>
          </a:p>
          <a:p>
            <a:endParaRPr lang="en-US" altLang="ja-JP" sz="1100" dirty="0"/>
          </a:p>
          <a:p>
            <a:r>
              <a:rPr lang="en-US" altLang="ja-JP" sz="1100" dirty="0"/>
              <a:t>【</a:t>
            </a:r>
            <a:r>
              <a:rPr lang="ja-JP" altLang="en-US" sz="1100" dirty="0"/>
              <a:t>時間区切らずに進行　　　目安</a:t>
            </a:r>
            <a:r>
              <a:rPr lang="en-US" altLang="ja-JP" sz="1100" dirty="0"/>
              <a:t>】</a:t>
            </a:r>
          </a:p>
          <a:p>
            <a:r>
              <a:rPr lang="ja-JP" altLang="en-US" sz="1100" dirty="0"/>
              <a:t>　最初説明　　　　　　　　</a:t>
            </a:r>
            <a:r>
              <a:rPr lang="en-US" altLang="ja-JP" sz="1100" dirty="0"/>
              <a:t>10</a:t>
            </a:r>
            <a:r>
              <a:rPr lang="ja-JP" altLang="en-US" sz="1100" dirty="0"/>
              <a:t>分</a:t>
            </a:r>
            <a:endParaRPr lang="en-US" altLang="ja-JP" sz="1100" dirty="0"/>
          </a:p>
          <a:p>
            <a:r>
              <a:rPr lang="ja-JP" altLang="en-US" sz="1100" dirty="0"/>
              <a:t>　総合的な援助の方針　</a:t>
            </a:r>
            <a:r>
              <a:rPr lang="en-US" altLang="ja-JP" sz="1100" dirty="0"/>
              <a:t>30</a:t>
            </a:r>
            <a:r>
              <a:rPr lang="ja-JP" altLang="en-US" sz="1100" dirty="0"/>
              <a:t>分</a:t>
            </a:r>
            <a:endParaRPr lang="en-US" altLang="ja-JP" sz="1100" dirty="0"/>
          </a:p>
          <a:p>
            <a:r>
              <a:rPr lang="ja-JP" altLang="en-US" sz="1100" dirty="0"/>
              <a:t>　長期・短期目標　　　　</a:t>
            </a:r>
            <a:r>
              <a:rPr lang="en-US" altLang="ja-JP" sz="1100" dirty="0"/>
              <a:t>50</a:t>
            </a:r>
            <a:r>
              <a:rPr lang="ja-JP" altLang="en-US" sz="1100" dirty="0"/>
              <a:t>分</a:t>
            </a:r>
            <a:endParaRPr lang="en-US" altLang="ja-JP" sz="1100" dirty="0"/>
          </a:p>
        </p:txBody>
      </p:sp>
      <p:sp>
        <p:nvSpPr>
          <p:cNvPr id="2032" name="スライド番号プレースホルダー 3"/>
          <p:cNvSpPr>
            <a:spLocks noGrp="1"/>
          </p:cNvSpPr>
          <p:nvPr>
            <p:ph type="sldNum" sz="quarter" idx="10"/>
          </p:nvPr>
        </p:nvSpPr>
        <p:spPr/>
        <p:txBody>
          <a:bodyPr/>
          <a:lstStyle/>
          <a:p>
            <a:fld id="{73440C2F-6AB6-43DC-A5D7-81977DFB389A}" type="slidenum">
              <a:rPr kumimoji="1" lang="ja-JP" altLang="en-US" smtClean="0"/>
              <a:t>54</a:t>
            </a:fld>
            <a:endParaRPr kumimoji="1" lang="ja-JP" altLang="en-US"/>
          </a:p>
        </p:txBody>
      </p:sp>
      <p:sp>
        <p:nvSpPr>
          <p:cNvPr id="203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スライド イメージ プレースホルダー 1"/>
          <p:cNvSpPr>
            <a:spLocks noGrp="1" noRot="1" noChangeAspect="1"/>
          </p:cNvSpPr>
          <p:nvPr>
            <p:ph type="sldImg"/>
          </p:nvPr>
        </p:nvSpPr>
        <p:spPr>
          <a:xfrm>
            <a:off x="406400" y="1230313"/>
            <a:ext cx="5895975" cy="3317875"/>
          </a:xfrm>
        </p:spPr>
      </p:sp>
      <p:sp>
        <p:nvSpPr>
          <p:cNvPr id="2064" name="ノート プレースホルダー 2"/>
          <p:cNvSpPr>
            <a:spLocks noGrp="1"/>
          </p:cNvSpPr>
          <p:nvPr>
            <p:ph type="body" idx="1"/>
          </p:nvPr>
        </p:nvSpPr>
        <p:spPr/>
        <p:txBody>
          <a:bodyPr/>
          <a:lstStyle/>
          <a:p>
            <a:pPr defTabSz="904524">
              <a:defRPr/>
            </a:pPr>
            <a:r>
              <a:rPr lang="ja-JP" altLang="en-US" sz="1100" dirty="0"/>
              <a:t>ケアマネジメントのプロセスでいうと、プランニングの部分になります。</a:t>
            </a:r>
            <a:endParaRPr lang="en-US" altLang="ja-JP" sz="1100" dirty="0"/>
          </a:p>
          <a:p>
            <a:pPr defTabSz="904524">
              <a:defRPr/>
            </a:pPr>
            <a:r>
              <a:rPr lang="ja-JP" altLang="en-US" sz="1100" dirty="0"/>
              <a:t>インテークからアセスメントまでのプロセスは、情報収集や根拠だったり、</a:t>
            </a:r>
            <a:endParaRPr lang="en-US" altLang="ja-JP" sz="1100" dirty="0"/>
          </a:p>
          <a:p>
            <a:pPr defTabSz="904524">
              <a:defRPr/>
            </a:pPr>
            <a:r>
              <a:rPr lang="ja-JP" altLang="en-US" sz="1100" dirty="0"/>
              <a:t>事実の確認をしながら、本人理解を深めていく作業で、</a:t>
            </a:r>
            <a:endParaRPr lang="en-US" altLang="ja-JP" sz="1100" dirty="0"/>
          </a:p>
          <a:p>
            <a:pPr defTabSz="904524">
              <a:defRPr/>
            </a:pPr>
            <a:r>
              <a:rPr lang="ja-JP" altLang="en-US" sz="1100" dirty="0"/>
              <a:t>言わば、「どうして？」を繰り返してきた訳ですが、</a:t>
            </a:r>
            <a:endParaRPr lang="en-US" altLang="ja-JP" sz="1100" dirty="0"/>
          </a:p>
          <a:p>
            <a:pPr defTabSz="904524">
              <a:defRPr/>
            </a:pPr>
            <a:endParaRPr lang="en-US" altLang="ja-JP" sz="1100" dirty="0"/>
          </a:p>
          <a:p>
            <a:pPr defTabSz="904524">
              <a:defRPr/>
            </a:pPr>
            <a:r>
              <a:rPr lang="ja-JP" altLang="en-US" sz="1100" dirty="0"/>
              <a:t>ここからは、「どうする？」という段階に入っていきます。</a:t>
            </a:r>
            <a:endParaRPr lang="en-US" altLang="ja-JP" sz="1100" dirty="0"/>
          </a:p>
          <a:p>
            <a:pPr defTabSz="904524">
              <a:defRPr/>
            </a:pPr>
            <a:r>
              <a:rPr lang="ja-JP" altLang="en-US" sz="1100" dirty="0"/>
              <a:t>具体的な支援のあり方を検討していきますが、ここまで把握してきた</a:t>
            </a:r>
            <a:endParaRPr lang="en-US" altLang="ja-JP" sz="1100" dirty="0"/>
          </a:p>
          <a:p>
            <a:pPr defTabSz="904524">
              <a:defRPr/>
            </a:pPr>
            <a:r>
              <a:rPr lang="ja-JP" altLang="en-US" sz="1100" dirty="0"/>
              <a:t>本人を取り巻く環境やご自身の強みの中にも活かせる支援ということはあります。</a:t>
            </a:r>
            <a:endParaRPr lang="en-US" altLang="ja-JP" sz="1100" dirty="0"/>
          </a:p>
          <a:p>
            <a:pPr defTabSz="904524">
              <a:defRPr/>
            </a:pPr>
            <a:endParaRPr lang="en-US" altLang="ja-JP" sz="1100" dirty="0"/>
          </a:p>
          <a:p>
            <a:pPr defTabSz="904524">
              <a:defRPr/>
            </a:pPr>
            <a:r>
              <a:rPr lang="ja-JP" altLang="en-US" sz="1100" dirty="0"/>
              <a:t>そういったことは常に意識しながら取り組みましょう。</a:t>
            </a:r>
          </a:p>
        </p:txBody>
      </p:sp>
      <p:sp>
        <p:nvSpPr>
          <p:cNvPr id="2065" name="スライド番号プレースホルダー 3"/>
          <p:cNvSpPr>
            <a:spLocks noGrp="1"/>
          </p:cNvSpPr>
          <p:nvPr>
            <p:ph type="sldNum" sz="quarter" idx="5"/>
          </p:nvPr>
        </p:nvSpPr>
        <p:spPr/>
        <p:txBody>
          <a:bodyPr/>
          <a:lstStyle/>
          <a:p>
            <a:pPr defTabSz="452262">
              <a:defRPr/>
            </a:pPr>
            <a:fld id="{0F615A3C-7D51-4B6B-8AC9-156B2755C2A1}" type="slidenum">
              <a:rPr lang="ja-JP" altLang="en-US">
                <a:solidFill>
                  <a:prstClr val="black"/>
                </a:solidFill>
                <a:latin typeface="Calibri"/>
                <a:ea typeface="ＭＳ Ｐゴシック" panose="020B0600070205080204" pitchFamily="50" charset="-128"/>
              </a:rPr>
              <a:pPr defTabSz="452262">
                <a:defRPr/>
              </a:pPr>
              <a:t>55</a:t>
            </a:fld>
            <a:endParaRPr lang="ja-JP" altLang="en-US">
              <a:solidFill>
                <a:prstClr val="black"/>
              </a:solidFill>
              <a:latin typeface="Calibri"/>
              <a:ea typeface="ＭＳ Ｐゴシック" panose="020B0600070205080204" pitchFamily="50" charset="-128"/>
            </a:endParaRPr>
          </a:p>
        </p:txBody>
      </p:sp>
      <p:sp>
        <p:nvSpPr>
          <p:cNvPr id="2066" name="日付プレースホルダー 4"/>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80381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スライド イメージ プレースホルダー 1"/>
          <p:cNvSpPr>
            <a:spLocks noGrp="1" noRot="1" noChangeAspect="1"/>
          </p:cNvSpPr>
          <p:nvPr>
            <p:ph type="sldImg"/>
          </p:nvPr>
        </p:nvSpPr>
        <p:spPr/>
      </p:sp>
      <p:sp>
        <p:nvSpPr>
          <p:cNvPr id="2073"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074"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75"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1670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スライド イメージ プレースホルダー 1"/>
          <p:cNvSpPr>
            <a:spLocks noGrp="1" noRot="1" noChangeAspect="1"/>
          </p:cNvSpPr>
          <p:nvPr>
            <p:ph type="sldImg"/>
          </p:nvPr>
        </p:nvSpPr>
        <p:spPr/>
      </p:sp>
      <p:sp>
        <p:nvSpPr>
          <p:cNvPr id="2087" name="ノート プレースホルダー 2"/>
          <p:cNvSpPr>
            <a:spLocks noGrp="1"/>
          </p:cNvSpPr>
          <p:nvPr>
            <p:ph type="body" idx="1"/>
          </p:nvPr>
        </p:nvSpPr>
        <p:spPr/>
        <p:txBody>
          <a:bodyPr/>
          <a:lstStyle/>
          <a:p>
            <a:r>
              <a:rPr lang="ja-JP" altLang="en-US" sz="1100" dirty="0"/>
              <a:t>長期目標は、本人の希望する生活と先ほどの援助方針を踏まえた長期の目標。</a:t>
            </a:r>
            <a:endParaRPr lang="en-US" altLang="ja-JP" sz="1100" dirty="0"/>
          </a:p>
          <a:p>
            <a:r>
              <a:rPr lang="ja-JP" altLang="en-US" sz="1100" dirty="0"/>
              <a:t>時間軸としては、概ね半年とか</a:t>
            </a:r>
            <a:r>
              <a:rPr lang="en-US" altLang="ja-JP" sz="1100" dirty="0"/>
              <a:t>1</a:t>
            </a:r>
            <a:r>
              <a:rPr lang="ja-JP" altLang="en-US" sz="1100" dirty="0"/>
              <a:t>年後の具体的なイメージを検討します。</a:t>
            </a:r>
            <a:endParaRPr lang="en-US" altLang="ja-JP" sz="1100" dirty="0"/>
          </a:p>
          <a:p>
            <a:endParaRPr lang="en-US" altLang="ja-JP" sz="1100" dirty="0"/>
          </a:p>
          <a:p>
            <a:r>
              <a:rPr lang="ja-JP" altLang="en-US" sz="1100" dirty="0"/>
              <a:t>短期目標は、長期目標に近づくための段階的で具体的な目標になります。</a:t>
            </a:r>
            <a:endParaRPr lang="en-US" altLang="ja-JP" sz="1100" dirty="0"/>
          </a:p>
          <a:p>
            <a:r>
              <a:rPr lang="ja-JP" altLang="en-US" sz="1100" dirty="0"/>
              <a:t>時間軸としては、３か月後や半年後を目安として検討します。</a:t>
            </a:r>
            <a:endParaRPr lang="en-US" altLang="ja-JP" sz="1100" dirty="0"/>
          </a:p>
          <a:p>
            <a:endParaRPr lang="en-US" altLang="ja-JP" sz="1100" dirty="0"/>
          </a:p>
          <a:p>
            <a:r>
              <a:rPr lang="ja-JP" altLang="en-US" sz="1100" dirty="0"/>
              <a:t>注意して頂きたいポイントとしては、目標が高すぎたり、</a:t>
            </a:r>
            <a:endParaRPr lang="en-US" altLang="ja-JP" sz="1100" dirty="0"/>
          </a:p>
          <a:p>
            <a:r>
              <a:rPr lang="ja-JP" altLang="en-US" sz="1100" dirty="0"/>
              <a:t>本人の役割が多くなりすぎてしまうと、</a:t>
            </a:r>
            <a:endParaRPr lang="en-US" altLang="ja-JP" sz="1100" dirty="0"/>
          </a:p>
          <a:p>
            <a:r>
              <a:rPr lang="ja-JP" altLang="en-US" sz="1100" dirty="0"/>
              <a:t>混乱に繋がってしまったり、</a:t>
            </a:r>
            <a:endParaRPr lang="en-US" altLang="ja-JP" sz="1100" dirty="0"/>
          </a:p>
          <a:p>
            <a:r>
              <a:rPr lang="ja-JP" altLang="en-US" sz="1100" dirty="0"/>
              <a:t>本人の持つ力以上を要する場合にもなりかねませんので、</a:t>
            </a:r>
            <a:endParaRPr lang="en-US" altLang="ja-JP" sz="1100" dirty="0"/>
          </a:p>
          <a:p>
            <a:r>
              <a:rPr lang="ja-JP" altLang="en-US" sz="1100" dirty="0"/>
              <a:t>留意していただきたい所となります。。</a:t>
            </a:r>
            <a:endParaRPr lang="en-US" altLang="ja-JP" sz="1100" dirty="0"/>
          </a:p>
          <a:p>
            <a:endParaRPr lang="en-US" altLang="ja-JP" sz="1100" dirty="0"/>
          </a:p>
          <a:p>
            <a:endParaRPr kumimoji="1" lang="en-US" altLang="ja-JP" dirty="0"/>
          </a:p>
        </p:txBody>
      </p:sp>
      <p:sp>
        <p:nvSpPr>
          <p:cNvPr id="2088" name="スライド番号プレースホルダー 3"/>
          <p:cNvSpPr>
            <a:spLocks noGrp="1"/>
          </p:cNvSpPr>
          <p:nvPr>
            <p:ph type="sldNum" sz="quarter" idx="10"/>
          </p:nvPr>
        </p:nvSpPr>
        <p:spPr/>
        <p:txBody>
          <a:bodyPr/>
          <a:lstStyle/>
          <a:p>
            <a:fld id="{29BD601E-CC35-4D44-9072-44D059BC992F}" type="slidenum">
              <a:rPr kumimoji="1" lang="ja-JP" altLang="en-US" smtClean="0"/>
              <a:t>57</a:t>
            </a:fld>
            <a:endParaRPr kumimoji="1" lang="ja-JP" altLang="en-US"/>
          </a:p>
        </p:txBody>
      </p:sp>
      <p:sp>
        <p:nvSpPr>
          <p:cNvPr id="208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82015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 name="スライド イメージ プレースホルダー 1"/>
          <p:cNvSpPr>
            <a:spLocks noGrp="1" noRot="1" noChangeAspect="1"/>
          </p:cNvSpPr>
          <p:nvPr>
            <p:ph type="sldImg"/>
          </p:nvPr>
        </p:nvSpPr>
        <p:spPr>
          <a:xfrm>
            <a:off x="-2046288" y="1828800"/>
            <a:ext cx="8777288" cy="4938713"/>
          </a:xfrm>
        </p:spPr>
      </p:sp>
      <p:sp>
        <p:nvSpPr>
          <p:cNvPr id="2120"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本人の力を考慮しながら、小目標に対して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どのくらいの時間軸を考えていくのかという事。</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この時間軸を意識し、ご本人と短期目標の設定をしてくこと</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がこの長期と短期目標の考え方です。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あまりビックな目標であれば、どういう暮らしをしたいかということはブラさず、</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長期と短期の時間軸を一緒に考えていく方法もあります。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背伸びせずに、現実的な目標、インパクトゴールを</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設定していきます。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時間軸と目標の内容を考えながら、短期目標、長期目標と</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考えていきます。</a:t>
            </a:r>
            <a:endParaRPr lang="en-US" altLang="ja-JP" sz="1100"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p>
        </p:txBody>
      </p:sp>
      <p:sp>
        <p:nvSpPr>
          <p:cNvPr id="2121" name="スライド番号プレースホルダー 3"/>
          <p:cNvSpPr>
            <a:spLocks noGrp="1"/>
          </p:cNvSpPr>
          <p:nvPr>
            <p:ph type="sldNum" sz="quarter" idx="10"/>
          </p:nvPr>
        </p:nvSpPr>
        <p:spPr/>
        <p:txBody>
          <a:bodyPr/>
          <a:lstStyle/>
          <a:p>
            <a:pPr defTabSz="460770">
              <a:defRPr/>
            </a:pPr>
            <a:fld id="{0F615A3C-7D51-4B6B-8AC9-156B2755C2A1}" type="slidenum">
              <a:rPr lang="ja-JP" altLang="en-US">
                <a:solidFill>
                  <a:prstClr val="black"/>
                </a:solidFill>
                <a:latin typeface="Calibri"/>
                <a:ea typeface="ＭＳ Ｐゴシック" panose="020B0600070205080204" pitchFamily="50" charset="-128"/>
              </a:rPr>
              <a:pPr defTabSz="460770">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94197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 name="スライド イメージ プレースホルダー 1"/>
          <p:cNvSpPr>
            <a:spLocks noGrp="1" noRot="1" noChangeAspect="1"/>
          </p:cNvSpPr>
          <p:nvPr>
            <p:ph type="sldImg"/>
          </p:nvPr>
        </p:nvSpPr>
        <p:spPr>
          <a:xfrm>
            <a:off x="-2046288" y="1828800"/>
            <a:ext cx="8777288" cy="4938713"/>
          </a:xfrm>
        </p:spPr>
      </p:sp>
      <p:sp>
        <p:nvSpPr>
          <p:cNvPr id="2150" name="ノート プレースホルダー 2"/>
          <p:cNvSpPr>
            <a:spLocks noGrp="1"/>
          </p:cNvSpPr>
          <p:nvPr>
            <p:ph type="body" idx="1"/>
          </p:nvPr>
        </p:nvSpPr>
        <p:spPr/>
        <p:txBody>
          <a:bodyPr/>
          <a:lstStyle/>
          <a:p>
            <a:pPr algn="l"/>
            <a:r>
              <a:rPr lang="en-US" altLang="zh-TW" sz="1100" dirty="0">
                <a:solidFill>
                  <a:srgbClr val="333333"/>
                </a:solidFill>
                <a:latin typeface="Hiragino Kaku Gothic ProN"/>
              </a:rPr>
              <a:t>NSC(</a:t>
            </a:r>
            <a:r>
              <a:rPr lang="zh-TW" altLang="en-US" sz="1100" dirty="0">
                <a:solidFill>
                  <a:srgbClr val="333333"/>
                </a:solidFill>
                <a:latin typeface="Hiragino Kaku Gothic ProN"/>
              </a:rPr>
              <a:t>吉本興業</a:t>
            </a:r>
            <a:r>
              <a:rPr lang="en-US" altLang="zh-TW" sz="1100" dirty="0">
                <a:solidFill>
                  <a:srgbClr val="333333"/>
                </a:solidFill>
                <a:latin typeface="Hiragino Kaku Gothic ProN"/>
              </a:rPr>
              <a:t>)</a:t>
            </a:r>
            <a:r>
              <a:rPr lang="ja-JP" altLang="en-US" sz="1100" dirty="0">
                <a:solidFill>
                  <a:srgbClr val="333333"/>
                </a:solidFill>
                <a:latin typeface="Hiragino Kaku Gothic ProN"/>
              </a:rPr>
              <a:t>　＊ネット調べ</a:t>
            </a:r>
            <a:endParaRPr lang="en-US" altLang="zh-TW" sz="1100" dirty="0">
              <a:solidFill>
                <a:srgbClr val="333333"/>
              </a:solidFill>
              <a:latin typeface="Hiragino Kaku Gothic ProN"/>
            </a:endParaRPr>
          </a:p>
          <a:p>
            <a:pPr algn="l">
              <a:buFont typeface="Arial" panose="020B0604020202020204" pitchFamily="34" charset="0"/>
              <a:buChar char="•"/>
            </a:pPr>
            <a:r>
              <a:rPr lang="zh-TW" altLang="en-US" sz="1100" dirty="0">
                <a:solidFill>
                  <a:srgbClr val="333333"/>
                </a:solidFill>
                <a:latin typeface="Hiragino Kaku Gothic ProN"/>
              </a:rPr>
              <a:t>学費</a:t>
            </a:r>
          </a:p>
          <a:p>
            <a:pPr algn="l"/>
            <a:r>
              <a:rPr lang="zh-TW" altLang="en-US" sz="1100" dirty="0">
                <a:solidFill>
                  <a:srgbClr val="333333"/>
                </a:solidFill>
                <a:latin typeface="Hiragino Kaku Gothic ProN"/>
              </a:rPr>
              <a:t>入学金：</a:t>
            </a:r>
            <a:r>
              <a:rPr lang="en-US" altLang="zh-TW" sz="1100" dirty="0">
                <a:solidFill>
                  <a:srgbClr val="333333"/>
                </a:solidFill>
                <a:latin typeface="Hiragino Kaku Gothic ProN"/>
              </a:rPr>
              <a:t>108,000</a:t>
            </a:r>
            <a:r>
              <a:rPr lang="zh-TW" altLang="en-US" sz="1100" dirty="0">
                <a:solidFill>
                  <a:srgbClr val="333333"/>
                </a:solidFill>
                <a:latin typeface="Hiragino Kaku Gothic ProN"/>
              </a:rPr>
              <a:t>円（税込）</a:t>
            </a:r>
            <a:br>
              <a:rPr lang="zh-TW" altLang="en-US" sz="1100" dirty="0">
                <a:solidFill>
                  <a:srgbClr val="333333"/>
                </a:solidFill>
                <a:latin typeface="Hiragino Kaku Gothic ProN"/>
              </a:rPr>
            </a:br>
            <a:r>
              <a:rPr lang="zh-TW" altLang="en-US" sz="1100" dirty="0">
                <a:solidFill>
                  <a:srgbClr val="333333"/>
                </a:solidFill>
                <a:latin typeface="Hiragino Kaku Gothic ProN"/>
              </a:rPr>
              <a:t>授業料：</a:t>
            </a:r>
            <a:r>
              <a:rPr lang="en-US" altLang="zh-TW" sz="1100" dirty="0">
                <a:solidFill>
                  <a:srgbClr val="333333"/>
                </a:solidFill>
                <a:latin typeface="Hiragino Kaku Gothic ProN"/>
              </a:rPr>
              <a:t>324,000</a:t>
            </a:r>
            <a:r>
              <a:rPr lang="zh-TW" altLang="en-US" sz="1100" dirty="0">
                <a:solidFill>
                  <a:srgbClr val="333333"/>
                </a:solidFill>
                <a:latin typeface="Hiragino Kaku Gothic ProN"/>
              </a:rPr>
              <a:t>円（ 税込）</a:t>
            </a:r>
            <a:br>
              <a:rPr lang="zh-TW" altLang="en-US" sz="1100" dirty="0">
                <a:solidFill>
                  <a:srgbClr val="333333"/>
                </a:solidFill>
                <a:latin typeface="Hiragino Kaku Gothic ProN"/>
              </a:rPr>
            </a:br>
            <a:r>
              <a:rPr lang="zh-TW" altLang="en-US" sz="1100" dirty="0">
                <a:solidFill>
                  <a:srgbClr val="333333"/>
                </a:solidFill>
                <a:latin typeface="Hiragino Kaku Gothic ProN"/>
              </a:rPr>
              <a:t>傷害保険料：</a:t>
            </a:r>
            <a:r>
              <a:rPr lang="en-US" altLang="zh-TW" sz="1100" dirty="0">
                <a:solidFill>
                  <a:srgbClr val="333333"/>
                </a:solidFill>
                <a:latin typeface="Hiragino Kaku Gothic ProN"/>
              </a:rPr>
              <a:t>5,000</a:t>
            </a:r>
            <a:r>
              <a:rPr lang="zh-TW" altLang="en-US" sz="1100" dirty="0">
                <a:solidFill>
                  <a:srgbClr val="333333"/>
                </a:solidFill>
                <a:latin typeface="Hiragino Kaku Gothic ProN"/>
              </a:rPr>
              <a:t>円（非課税）</a:t>
            </a:r>
            <a:br>
              <a:rPr lang="zh-TW" altLang="en-US" sz="1100" dirty="0">
                <a:solidFill>
                  <a:srgbClr val="333333"/>
                </a:solidFill>
                <a:latin typeface="Hiragino Kaku Gothic ProN"/>
              </a:rPr>
            </a:br>
            <a:r>
              <a:rPr lang="zh-TW" altLang="en-US" sz="1100" dirty="0">
                <a:solidFill>
                  <a:srgbClr val="333333"/>
                </a:solidFill>
                <a:latin typeface="Hiragino Kaku Gothic ProN"/>
              </a:rPr>
              <a:t>計</a:t>
            </a:r>
            <a:r>
              <a:rPr lang="en-US" altLang="zh-TW" sz="1100" dirty="0">
                <a:solidFill>
                  <a:srgbClr val="333333"/>
                </a:solidFill>
                <a:latin typeface="Hiragino Kaku Gothic ProN"/>
              </a:rPr>
              <a:t>43</a:t>
            </a:r>
            <a:r>
              <a:rPr lang="zh-TW" altLang="en-US" sz="1100" dirty="0">
                <a:solidFill>
                  <a:srgbClr val="333333"/>
                </a:solidFill>
                <a:latin typeface="Hiragino Kaku Gothic ProN"/>
              </a:rPr>
              <a:t>万</a:t>
            </a:r>
            <a:r>
              <a:rPr lang="en-US" altLang="zh-TW" sz="1100" dirty="0">
                <a:solidFill>
                  <a:srgbClr val="333333"/>
                </a:solidFill>
                <a:latin typeface="Hiragino Kaku Gothic ProN"/>
              </a:rPr>
              <a:t>7000</a:t>
            </a:r>
            <a:r>
              <a:rPr lang="zh-TW" altLang="en-US" sz="1100" dirty="0">
                <a:solidFill>
                  <a:srgbClr val="333333"/>
                </a:solidFill>
                <a:latin typeface="Hiragino Kaku Gothic ProN"/>
              </a:rPr>
              <a:t>円</a:t>
            </a:r>
          </a:p>
          <a:p>
            <a:endParaRPr lang="en-US" altLang="ja-JP" sz="1100" dirty="0">
              <a:latin typeface="メイリオ" panose="020B0604030504040204" pitchFamily="50" charset="-128"/>
              <a:ea typeface="メイリオ" panose="020B0604030504040204" pitchFamily="50" charset="-128"/>
            </a:endParaRPr>
          </a:p>
        </p:txBody>
      </p:sp>
      <p:sp>
        <p:nvSpPr>
          <p:cNvPr id="2151" name="スライド番号プレースホルダー 3"/>
          <p:cNvSpPr>
            <a:spLocks noGrp="1"/>
          </p:cNvSpPr>
          <p:nvPr>
            <p:ph type="sldNum" sz="quarter" idx="10"/>
          </p:nvPr>
        </p:nvSpPr>
        <p:spPr/>
        <p:txBody>
          <a:bodyPr/>
          <a:lstStyle/>
          <a:p>
            <a:pPr defTabSz="460770">
              <a:defRPr/>
            </a:pPr>
            <a:fld id="{0F615A3C-7D51-4B6B-8AC9-156B2755C2A1}" type="slidenum">
              <a:rPr lang="ja-JP" altLang="en-US">
                <a:solidFill>
                  <a:prstClr val="black"/>
                </a:solidFill>
                <a:latin typeface="Calibri"/>
                <a:ea typeface="ＭＳ Ｐゴシック" panose="020B0600070205080204" pitchFamily="50" charset="-128"/>
              </a:rPr>
              <a:pPr defTabSz="460770">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2925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スライド イメージ プレースホルダー 1"/>
          <p:cNvSpPr>
            <a:spLocks noGrp="1" noRot="1" noChangeAspect="1"/>
          </p:cNvSpPr>
          <p:nvPr>
            <p:ph type="sldImg"/>
          </p:nvPr>
        </p:nvSpPr>
        <p:spPr>
          <a:xfrm>
            <a:off x="423863" y="1243013"/>
            <a:ext cx="5949950" cy="3348037"/>
          </a:xfrm>
        </p:spPr>
      </p:sp>
      <p:sp>
        <p:nvSpPr>
          <p:cNvPr id="1490" name="ノート プレースホルダー 2"/>
          <p:cNvSpPr>
            <a:spLocks noGrp="1"/>
          </p:cNvSpPr>
          <p:nvPr>
            <p:ph type="body" idx="1"/>
          </p:nvPr>
        </p:nvSpPr>
        <p:spPr/>
        <p:txBody>
          <a:bodyPr/>
          <a:lstStyle/>
          <a:p>
            <a:r>
              <a:rPr kumimoji="1" lang="ja-JP" altLang="en-US" sz="1100" dirty="0"/>
              <a:t>ケアマネジメントプロセスで確認します。</a:t>
            </a:r>
            <a:endParaRPr kumimoji="1" lang="en-US" altLang="ja-JP" sz="1100" dirty="0"/>
          </a:p>
          <a:p>
            <a:r>
              <a:rPr kumimoji="1" lang="ja-JP" altLang="en-US" sz="1100" dirty="0"/>
              <a:t>インテークで面接技術を、アセスメントで県二さん像を深め、主訴と現状を確認しました。</a:t>
            </a:r>
            <a:endParaRPr kumimoji="1" lang="en-US" altLang="ja-JP" sz="1100" dirty="0"/>
          </a:p>
          <a:p>
            <a:endParaRPr kumimoji="1" lang="ja-JP" altLang="en-US" dirty="0"/>
          </a:p>
        </p:txBody>
      </p:sp>
      <p:sp>
        <p:nvSpPr>
          <p:cNvPr id="1491"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92"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スライド イメージ プレースホルダー 1"/>
          <p:cNvSpPr>
            <a:spLocks noGrp="1" noRot="1" noChangeAspect="1"/>
          </p:cNvSpPr>
          <p:nvPr>
            <p:ph type="sldImg"/>
          </p:nvPr>
        </p:nvSpPr>
        <p:spPr/>
      </p:sp>
      <p:sp>
        <p:nvSpPr>
          <p:cNvPr id="2159"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2160"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60</a:t>
            </a:fld>
            <a:endParaRPr lang="ja-JP" altLang="en-US">
              <a:solidFill>
                <a:prstClr val="black"/>
              </a:solidFill>
              <a:latin typeface="Calibri"/>
              <a:ea typeface="ＭＳ Ｐゴシック" panose="020B0600070205080204" pitchFamily="50" charset="-128"/>
            </a:endParaRPr>
          </a:p>
        </p:txBody>
      </p:sp>
      <p:sp>
        <p:nvSpPr>
          <p:cNvPr id="216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897751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 name="スライド イメージ プレースホルダー 1"/>
          <p:cNvSpPr>
            <a:spLocks noGrp="1" noRot="1" noChangeAspect="1"/>
          </p:cNvSpPr>
          <p:nvPr>
            <p:ph type="sldImg"/>
          </p:nvPr>
        </p:nvSpPr>
        <p:spPr/>
      </p:sp>
      <p:sp>
        <p:nvSpPr>
          <p:cNvPr id="2166" name="ノート プレースホルダー 2"/>
          <p:cNvSpPr>
            <a:spLocks noGrp="1"/>
          </p:cNvSpPr>
          <p:nvPr>
            <p:ph type="body" idx="1"/>
          </p:nvPr>
        </p:nvSpPr>
        <p:spPr/>
        <p:txBody>
          <a:bodyPr/>
          <a:lstStyle/>
          <a:p>
            <a:r>
              <a:rPr lang="ja-JP" altLang="en-US" sz="1100" dirty="0"/>
              <a:t>では、支援の方向性、長期目標や短期目標に対しての</a:t>
            </a:r>
            <a:endParaRPr lang="en-US" altLang="ja-JP" sz="1100" dirty="0"/>
          </a:p>
          <a:p>
            <a:r>
              <a:rPr lang="ja-JP" altLang="en-US" sz="1100" dirty="0"/>
              <a:t>具体的な手立てを検討していきます。</a:t>
            </a:r>
            <a:endParaRPr lang="en-US" altLang="ja-JP" sz="1100" dirty="0"/>
          </a:p>
          <a:p>
            <a:endParaRPr lang="en-US" altLang="ja-JP" sz="1100" dirty="0"/>
          </a:p>
          <a:p>
            <a:r>
              <a:rPr lang="en-US" altLang="ja-JP" sz="1100" dirty="0"/>
              <a:t>【</a:t>
            </a:r>
            <a:r>
              <a:rPr lang="ja-JP" altLang="en-US" sz="1100" dirty="0"/>
              <a:t>時間区切らずに進行　　　目安</a:t>
            </a:r>
            <a:r>
              <a:rPr lang="en-US" altLang="ja-JP" sz="1100" dirty="0"/>
              <a:t>】</a:t>
            </a:r>
          </a:p>
          <a:p>
            <a:r>
              <a:rPr lang="ja-JP" altLang="en-US" sz="1100" dirty="0"/>
              <a:t>　最初説明　　　　　　　　</a:t>
            </a:r>
            <a:r>
              <a:rPr lang="en-US" altLang="ja-JP" sz="1100" dirty="0"/>
              <a:t>10</a:t>
            </a:r>
            <a:r>
              <a:rPr lang="ja-JP" altLang="en-US" sz="1100" dirty="0"/>
              <a:t>分</a:t>
            </a:r>
            <a:endParaRPr lang="en-US" altLang="ja-JP" sz="1100" dirty="0"/>
          </a:p>
          <a:p>
            <a:r>
              <a:rPr lang="ja-JP" altLang="en-US" sz="1100" dirty="0"/>
              <a:t>　総合的な援助の方針　</a:t>
            </a:r>
            <a:r>
              <a:rPr lang="en-US" altLang="ja-JP" sz="1100" dirty="0"/>
              <a:t>30</a:t>
            </a:r>
            <a:r>
              <a:rPr lang="ja-JP" altLang="en-US" sz="1100" dirty="0"/>
              <a:t>分</a:t>
            </a:r>
            <a:endParaRPr lang="en-US" altLang="ja-JP" sz="1100" dirty="0"/>
          </a:p>
          <a:p>
            <a:r>
              <a:rPr lang="ja-JP" altLang="en-US" sz="1100" dirty="0"/>
              <a:t>　長期・短期目標　　　　</a:t>
            </a:r>
            <a:r>
              <a:rPr lang="en-US" altLang="ja-JP" sz="1100" dirty="0"/>
              <a:t>50</a:t>
            </a:r>
            <a:r>
              <a:rPr lang="ja-JP" altLang="en-US" sz="1100" dirty="0"/>
              <a:t>分</a:t>
            </a:r>
            <a:endParaRPr lang="en-US" altLang="ja-JP" sz="1100" dirty="0"/>
          </a:p>
        </p:txBody>
      </p:sp>
      <p:sp>
        <p:nvSpPr>
          <p:cNvPr id="2167" name="スライド番号プレースホルダー 3"/>
          <p:cNvSpPr>
            <a:spLocks noGrp="1"/>
          </p:cNvSpPr>
          <p:nvPr>
            <p:ph type="sldNum" sz="quarter" idx="10"/>
          </p:nvPr>
        </p:nvSpPr>
        <p:spPr/>
        <p:txBody>
          <a:bodyPr/>
          <a:lstStyle/>
          <a:p>
            <a:fld id="{73440C2F-6AB6-43DC-A5D7-81977DFB389A}" type="slidenum">
              <a:rPr kumimoji="1" lang="ja-JP" altLang="en-US" smtClean="0"/>
              <a:t>61</a:t>
            </a:fld>
            <a:endParaRPr kumimoji="1" lang="ja-JP" altLang="en-US"/>
          </a:p>
        </p:txBody>
      </p:sp>
      <p:sp>
        <p:nvSpPr>
          <p:cNvPr id="216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622978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5" name="スライド イメージ プレースホルダー 1"/>
          <p:cNvSpPr>
            <a:spLocks noGrp="1" noRot="1" noChangeAspect="1"/>
          </p:cNvSpPr>
          <p:nvPr>
            <p:ph type="sldImg"/>
          </p:nvPr>
        </p:nvSpPr>
        <p:spPr/>
      </p:sp>
      <p:sp>
        <p:nvSpPr>
          <p:cNvPr id="2176"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177"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78"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53439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 name="スライド イメージ プレースホルダー 1"/>
          <p:cNvSpPr>
            <a:spLocks noGrp="1" noRot="1" noChangeAspect="1"/>
          </p:cNvSpPr>
          <p:nvPr>
            <p:ph type="sldImg"/>
          </p:nvPr>
        </p:nvSpPr>
        <p:spPr/>
      </p:sp>
      <p:sp>
        <p:nvSpPr>
          <p:cNvPr id="2187"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支援目標は、長期目標・短期目標を達成するのに明らかになっている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ニーズに対して、応援団はどんな支援、お手伝いを行うのかという目標です。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ニーズに対して、支援者側からどのように支援していくか？</a:t>
            </a:r>
          </a:p>
        </p:txBody>
      </p:sp>
      <p:sp>
        <p:nvSpPr>
          <p:cNvPr id="2188"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63</a:t>
            </a:fld>
            <a:endParaRPr lang="ja-JP" altLang="en-US">
              <a:solidFill>
                <a:prstClr val="black"/>
              </a:solidFill>
              <a:latin typeface="Calibri"/>
              <a:ea typeface="ＭＳ Ｐゴシック" panose="020B0600070205080204" pitchFamily="50" charset="-128"/>
            </a:endParaRPr>
          </a:p>
        </p:txBody>
      </p:sp>
      <p:sp>
        <p:nvSpPr>
          <p:cNvPr id="2189"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41960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 name="スライド イメージ プレースホルダー 1"/>
          <p:cNvSpPr>
            <a:spLocks noGrp="1" noRot="1" noChangeAspect="1"/>
          </p:cNvSpPr>
          <p:nvPr>
            <p:ph type="sldImg"/>
          </p:nvPr>
        </p:nvSpPr>
        <p:spPr>
          <a:xfrm>
            <a:off x="406400" y="1230313"/>
            <a:ext cx="5895975" cy="3317875"/>
          </a:xfrm>
        </p:spPr>
      </p:sp>
      <p:sp>
        <p:nvSpPr>
          <p:cNvPr id="2211" name="ノート プレースホルダー 2"/>
          <p:cNvSpPr>
            <a:spLocks noGrp="1"/>
          </p:cNvSpPr>
          <p:nvPr>
            <p:ph type="body" idx="1"/>
          </p:nvPr>
        </p:nvSpPr>
        <p:spPr/>
        <p:txBody>
          <a:bodyPr/>
          <a:lstStyle/>
          <a:p>
            <a:r>
              <a:rPr lang="ja-JP" altLang="en-US" sz="1100" dirty="0"/>
              <a:t>希望する暮らし、長期目標、短期目標を立てました。</a:t>
            </a:r>
            <a:endParaRPr lang="en-US" altLang="ja-JP" sz="1100" dirty="0"/>
          </a:p>
          <a:p>
            <a:endParaRPr lang="en-US" altLang="ja-JP" sz="1100" dirty="0"/>
          </a:p>
          <a:p>
            <a:r>
              <a:rPr lang="ja-JP" altLang="en-US" sz="1100" dirty="0"/>
              <a:t>例えば、まず小目標を細分化すると達成するための</a:t>
            </a:r>
            <a:endParaRPr lang="en-US" altLang="ja-JP" sz="1100" dirty="0"/>
          </a:p>
          <a:p>
            <a:r>
              <a:rPr lang="ja-JP" altLang="en-US" sz="1100" dirty="0"/>
              <a:t>必要なニーズが出てきます。</a:t>
            </a:r>
            <a:endParaRPr lang="en-US" altLang="ja-JP" sz="1100" dirty="0"/>
          </a:p>
          <a:p>
            <a:endParaRPr lang="en-US" altLang="ja-JP" sz="1100" dirty="0"/>
          </a:p>
          <a:p>
            <a:r>
              <a:rPr lang="ja-JP" altLang="en-US" sz="1100" dirty="0"/>
              <a:t>そのニーズに対して、達成するために私たちはどのような</a:t>
            </a:r>
            <a:endParaRPr lang="en-US" altLang="ja-JP" sz="1100" dirty="0"/>
          </a:p>
          <a:p>
            <a:r>
              <a:rPr lang="ja-JP" altLang="en-US" sz="1100" dirty="0"/>
              <a:t>目標で支援していくかを考えます。</a:t>
            </a:r>
          </a:p>
        </p:txBody>
      </p:sp>
      <p:sp>
        <p:nvSpPr>
          <p:cNvPr id="2212" name="スライド番号プレースホルダー 3"/>
          <p:cNvSpPr>
            <a:spLocks noGrp="1"/>
          </p:cNvSpPr>
          <p:nvPr>
            <p:ph type="sldNum" sz="quarter" idx="10"/>
          </p:nvPr>
        </p:nvSpPr>
        <p:spPr/>
        <p:txBody>
          <a:bodyPr/>
          <a:lstStyle/>
          <a:p>
            <a:pPr defTabSz="452262">
              <a:defRPr/>
            </a:pPr>
            <a:fld id="{0F615A3C-7D51-4B6B-8AC9-156B2755C2A1}" type="slidenum">
              <a:rPr lang="ja-JP" altLang="en-US">
                <a:solidFill>
                  <a:prstClr val="black"/>
                </a:solidFill>
                <a:latin typeface="Calibri"/>
                <a:ea typeface="ＭＳ Ｐゴシック" panose="020B0600070205080204" pitchFamily="50" charset="-128"/>
              </a:rPr>
              <a:pPr defTabSz="452262">
                <a:defRPr/>
              </a:pPr>
              <a:t>64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829238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8" name="スライド イメージ プレースホルダー 1"/>
          <p:cNvSpPr>
            <a:spLocks noGrp="1" noRot="1" noChangeAspect="1"/>
          </p:cNvSpPr>
          <p:nvPr>
            <p:ph type="sldImg"/>
          </p:nvPr>
        </p:nvSpPr>
        <p:spPr/>
      </p:sp>
      <p:sp>
        <p:nvSpPr>
          <p:cNvPr id="2219" name="ノート プレースホルダー 2"/>
          <p:cNvSpPr>
            <a:spLocks noGrp="1"/>
          </p:cNvSpPr>
          <p:nvPr>
            <p:ph type="body" idx="1"/>
          </p:nvPr>
        </p:nvSpPr>
        <p:spPr/>
        <p:txBody>
          <a:bodyPr/>
          <a:lstStyle/>
          <a:p>
            <a:r>
              <a:rPr lang="ja-JP" altLang="en-US" sz="1100" dirty="0"/>
              <a:t>気を付けて頂きたい点は、「何のサービスをどのくらい使うのか」「ここができないから」等と、</a:t>
            </a:r>
            <a:endParaRPr lang="en-US" altLang="ja-JP" sz="1100" dirty="0"/>
          </a:p>
          <a:p>
            <a:r>
              <a:rPr lang="ja-JP" altLang="en-US" sz="1100" dirty="0"/>
              <a:t>先にフォーマルな手立てを考えてしまったり、ネガティブワードが出てきたりしがちですが、</a:t>
            </a:r>
            <a:endParaRPr lang="en-US" altLang="ja-JP" sz="1100" dirty="0"/>
          </a:p>
          <a:p>
            <a:r>
              <a:rPr lang="ja-JP" altLang="en-US" sz="1100" dirty="0"/>
              <a:t>本人のストレングス・強みに注目しながら、</a:t>
            </a:r>
            <a:endParaRPr lang="en-US" altLang="ja-JP" sz="1100" dirty="0"/>
          </a:p>
          <a:p>
            <a:r>
              <a:rPr lang="ja-JP" altLang="en-US" sz="1100" dirty="0"/>
              <a:t>ニーズに対して、支援者としてどのような支援をおこなうのか目標を検討してみてください。</a:t>
            </a:r>
            <a:endParaRPr lang="en-US" altLang="ja-JP" sz="1100" b="1" dirty="0"/>
          </a:p>
        </p:txBody>
      </p:sp>
      <p:sp>
        <p:nvSpPr>
          <p:cNvPr id="2220" name="スライド番号プレースホルダー 3"/>
          <p:cNvSpPr>
            <a:spLocks noGrp="1"/>
          </p:cNvSpPr>
          <p:nvPr>
            <p:ph type="sldNum" sz="quarter" idx="5"/>
          </p:nvPr>
        </p:nvSpPr>
        <p:spPr/>
        <p:txBody>
          <a:bodyPr/>
          <a:lstStyle/>
          <a:p>
            <a:fld id="{29BD601E-CC35-4D44-9072-44D059BC992F}" type="slidenum">
              <a:rPr kumimoji="1" lang="ja-JP" altLang="en-US" smtClean="0"/>
              <a:t>65</a:t>
            </a:fld>
            <a:endParaRPr kumimoji="1" lang="ja-JP" altLang="en-US"/>
          </a:p>
        </p:txBody>
      </p:sp>
      <p:sp>
        <p:nvSpPr>
          <p:cNvPr id="22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486551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 name="スライド イメージ プレースホルダー 1"/>
          <p:cNvSpPr>
            <a:spLocks noGrp="1" noRot="1" noChangeAspect="1"/>
          </p:cNvSpPr>
          <p:nvPr>
            <p:ph type="sldImg"/>
          </p:nvPr>
        </p:nvSpPr>
        <p:spPr>
          <a:xfrm>
            <a:off x="422275" y="1243013"/>
            <a:ext cx="5953125" cy="3349625"/>
          </a:xfrm>
        </p:spPr>
      </p:sp>
      <p:sp>
        <p:nvSpPr>
          <p:cNvPr id="2230" name="ノート プレースホルダー 2"/>
          <p:cNvSpPr>
            <a:spLocks noGrp="1"/>
          </p:cNvSpPr>
          <p:nvPr>
            <p:ph type="body" idx="1"/>
          </p:nvPr>
        </p:nvSpPr>
        <p:spPr>
          <a:xfrm>
            <a:off x="679768" y="4777196"/>
            <a:ext cx="5438140" cy="4340762"/>
          </a:xfrm>
        </p:spPr>
        <p:txBody>
          <a:bodyPr/>
          <a:lstStyle/>
          <a:p>
            <a:endParaRPr kumimoji="1" lang="en-US" altLang="ja-JP" dirty="0"/>
          </a:p>
        </p:txBody>
      </p:sp>
      <p:sp>
        <p:nvSpPr>
          <p:cNvPr id="2231" name="スライド番号プレースホルダー 3"/>
          <p:cNvSpPr>
            <a:spLocks noGrp="1"/>
          </p:cNvSpPr>
          <p:nvPr>
            <p:ph type="sldNum" sz="quarter" idx="10"/>
          </p:nvPr>
        </p:nvSpPr>
        <p:spPr/>
        <p:txBody>
          <a:bodyPr/>
          <a:lstStyle/>
          <a:p>
            <a:fld id="{51E3C232-0401-4BD9-A6AB-E788227857D1}" type="slidenum">
              <a:rPr kumimoji="1" lang="ja-JP" altLang="en-US" smtClean="0"/>
              <a:t>66</a:t>
            </a:fld>
            <a:endParaRPr kumimoji="1" lang="ja-JP" altLang="en-US"/>
          </a:p>
        </p:txBody>
      </p:sp>
      <p:sp>
        <p:nvSpPr>
          <p:cNvPr id="223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2225188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4" name="スライド イメージ プレースホルダー 1"/>
          <p:cNvSpPr>
            <a:spLocks noGrp="1" noRot="1" noChangeAspect="1"/>
          </p:cNvSpPr>
          <p:nvPr>
            <p:ph type="sldImg"/>
          </p:nvPr>
        </p:nvSpPr>
        <p:spPr/>
      </p:sp>
      <p:sp>
        <p:nvSpPr>
          <p:cNvPr id="2245" name="ノート プレースホルダー 2"/>
          <p:cNvSpPr>
            <a:spLocks noGrp="1"/>
          </p:cNvSpPr>
          <p:nvPr>
            <p:ph type="body" idx="1"/>
          </p:nvPr>
        </p:nvSpPr>
        <p:spPr/>
        <p:txBody>
          <a:bodyPr/>
          <a:lstStyle/>
          <a:p>
            <a:r>
              <a:rPr lang="ja-JP" altLang="en-US" sz="1100" dirty="0"/>
              <a:t>では、支援目標まで進めてきましたので次に具体的な手立てを検討していきます。</a:t>
            </a:r>
          </a:p>
        </p:txBody>
      </p:sp>
      <p:sp>
        <p:nvSpPr>
          <p:cNvPr id="2246" name="スライド番号プレースホルダー 3"/>
          <p:cNvSpPr>
            <a:spLocks noGrp="1"/>
          </p:cNvSpPr>
          <p:nvPr>
            <p:ph type="sldNum" sz="quarter" idx="10"/>
          </p:nvPr>
        </p:nvSpPr>
        <p:spPr/>
        <p:txBody>
          <a:bodyPr/>
          <a:lstStyle/>
          <a:p>
            <a:fld id="{73440C2F-6AB6-43DC-A5D7-81977DFB389A}" type="slidenum">
              <a:rPr kumimoji="1" lang="ja-JP" altLang="en-US" smtClean="0"/>
              <a:t>67</a:t>
            </a:fld>
            <a:endParaRPr kumimoji="1" lang="ja-JP" altLang="en-US"/>
          </a:p>
        </p:txBody>
      </p:sp>
      <p:sp>
        <p:nvSpPr>
          <p:cNvPr id="224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 name="スライド イメージ プレースホルダー 1"/>
          <p:cNvSpPr>
            <a:spLocks noGrp="1" noRot="1" noChangeAspect="1"/>
          </p:cNvSpPr>
          <p:nvPr>
            <p:ph type="sldImg"/>
          </p:nvPr>
        </p:nvSpPr>
        <p:spPr/>
      </p:sp>
      <p:sp>
        <p:nvSpPr>
          <p:cNvPr id="2255"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256"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7"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984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 name="スライド イメージ プレースホルダー 1"/>
          <p:cNvSpPr>
            <a:spLocks noGrp="1" noRot="1" noChangeAspect="1"/>
          </p:cNvSpPr>
          <p:nvPr>
            <p:ph type="sldImg"/>
          </p:nvPr>
        </p:nvSpPr>
        <p:spPr>
          <a:xfrm>
            <a:off x="422275" y="1243013"/>
            <a:ext cx="5953125" cy="3349625"/>
          </a:xfrm>
        </p:spPr>
      </p:sp>
      <p:sp>
        <p:nvSpPr>
          <p:cNvPr id="2265" name="ノート プレースホルダー 2"/>
          <p:cNvSpPr>
            <a:spLocks noGrp="1"/>
          </p:cNvSpPr>
          <p:nvPr>
            <p:ph type="body" idx="1"/>
          </p:nvPr>
        </p:nvSpPr>
        <p:spPr/>
        <p:txBody>
          <a:bodyPr/>
          <a:lstStyle/>
          <a:p>
            <a:r>
              <a:rPr lang="ja-JP" altLang="en-US" sz="1100" dirty="0"/>
              <a:t>手立ての確認です。</a:t>
            </a:r>
            <a:endParaRPr lang="en-US" altLang="ja-JP" sz="1100" dirty="0"/>
          </a:p>
          <a:p>
            <a:endParaRPr lang="en-US" altLang="ja-JP" sz="1100" dirty="0"/>
          </a:p>
          <a:p>
            <a:r>
              <a:rPr lang="en-US" altLang="ja-JP" sz="1100" dirty="0"/>
              <a:t>※PPT</a:t>
            </a:r>
            <a:r>
              <a:rPr lang="ja-JP" altLang="en-US" sz="1100" dirty="0"/>
              <a:t>読み上げ</a:t>
            </a:r>
            <a:endParaRPr lang="en-US" altLang="ja-JP" sz="1100" dirty="0"/>
          </a:p>
          <a:p>
            <a:endParaRPr lang="en-US" altLang="ja-JP" sz="1100" dirty="0"/>
          </a:p>
          <a:p>
            <a:r>
              <a:rPr lang="en-US" altLang="ja-JP" sz="1100" dirty="0"/>
              <a:t>…</a:t>
            </a:r>
            <a:r>
              <a:rPr lang="ja-JP" altLang="en-US" sz="1100" dirty="0"/>
              <a:t>一足飛びにサービスをあてがって課題を解決しちゃおうという流れではなく、</a:t>
            </a:r>
            <a:endParaRPr lang="en-US" altLang="ja-JP" sz="1100" dirty="0"/>
          </a:p>
          <a:p>
            <a:r>
              <a:rPr lang="ja-JP" altLang="en-US" sz="1100" dirty="0"/>
              <a:t>実際に支え方を考えていく過程において、このような丁寧な工程が重要となります。</a:t>
            </a:r>
          </a:p>
        </p:txBody>
      </p:sp>
      <p:sp>
        <p:nvSpPr>
          <p:cNvPr id="2266" name="スライド番号プレースホルダー 3"/>
          <p:cNvSpPr>
            <a:spLocks noGrp="1"/>
          </p:cNvSpPr>
          <p:nvPr>
            <p:ph type="sldNum" sz="quarter" idx="10"/>
          </p:nvPr>
        </p:nvSpPr>
        <p:spPr/>
        <p:txBody>
          <a:bodyPr/>
          <a:lstStyle/>
          <a:p>
            <a:fld id="{51E3C232-0401-4BD9-A6AB-E788227857D1}" type="slidenum">
              <a:rPr kumimoji="1" lang="ja-JP" altLang="en-US" smtClean="0"/>
              <a:t>69</a:t>
            </a:fld>
            <a:endParaRPr kumimoji="1" lang="ja-JP" altLang="en-US"/>
          </a:p>
        </p:txBody>
      </p:sp>
      <p:sp>
        <p:nvSpPr>
          <p:cNvPr id="226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74404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スライド イメージ プレースホルダー 1"/>
          <p:cNvSpPr>
            <a:spLocks noGrp="1" noRot="1" noChangeAspect="1"/>
          </p:cNvSpPr>
          <p:nvPr>
            <p:ph type="sldImg"/>
          </p:nvPr>
        </p:nvSpPr>
        <p:spPr/>
      </p:sp>
      <p:sp>
        <p:nvSpPr>
          <p:cNvPr id="1502" name="ノート プレースホルダー 2"/>
          <p:cNvSpPr>
            <a:spLocks noGrp="1"/>
          </p:cNvSpPr>
          <p:nvPr>
            <p:ph type="body" idx="1"/>
          </p:nvPr>
        </p:nvSpPr>
        <p:spPr/>
        <p:txBody>
          <a:bodyPr/>
          <a:lstStyle/>
          <a:p>
            <a:r>
              <a:rPr kumimoji="1" lang="en-US" altLang="ja-JP" sz="1100" dirty="0"/>
              <a:t>※</a:t>
            </a:r>
            <a:r>
              <a:rPr kumimoji="1" lang="ja-JP" altLang="en-US" sz="1100" dirty="0"/>
              <a:t>概要１を読み上げる。</a:t>
            </a:r>
          </a:p>
        </p:txBody>
      </p:sp>
      <p:sp>
        <p:nvSpPr>
          <p:cNvPr id="1503" name="スライド番号プレースホルダー 3"/>
          <p:cNvSpPr>
            <a:spLocks noGrp="1"/>
          </p:cNvSpPr>
          <p:nvPr>
            <p:ph type="sldNum" sz="quarter" idx="5"/>
          </p:nvPr>
        </p:nvSpPr>
        <p:spPr/>
        <p:txBody>
          <a:bodyPr/>
          <a:lstStyle/>
          <a:p>
            <a:fld id="{29BD601E-CC35-4D44-9072-44D059BC992F}" type="slidenum">
              <a:rPr kumimoji="1" lang="ja-JP" altLang="en-US" smtClean="0"/>
              <a:t>7</a:t>
            </a:fld>
            <a:endParaRPr kumimoji="1" lang="ja-JP" altLang="en-US"/>
          </a:p>
        </p:txBody>
      </p:sp>
      <p:sp>
        <p:nvSpPr>
          <p:cNvPr id="150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95582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 name="スライド イメージ プレースホルダー 1"/>
          <p:cNvSpPr>
            <a:spLocks noGrp="1" noRot="1" noChangeAspect="1"/>
          </p:cNvSpPr>
          <p:nvPr>
            <p:ph type="sldImg"/>
          </p:nvPr>
        </p:nvSpPr>
        <p:spPr/>
      </p:sp>
      <p:sp>
        <p:nvSpPr>
          <p:cNvPr id="2274" name="ノート プレースホルダー 2"/>
          <p:cNvSpPr>
            <a:spLocks noGrp="1"/>
          </p:cNvSpPr>
          <p:nvPr>
            <p:ph type="body" idx="1"/>
          </p:nvPr>
        </p:nvSpPr>
        <p:spPr/>
        <p:txBody>
          <a:bodyPr/>
          <a:lstStyle/>
          <a:p>
            <a:r>
              <a:rPr lang="ja-JP" altLang="en-US" b="0" dirty="0"/>
              <a:t>（コメント修正）</a:t>
            </a:r>
            <a:endParaRPr lang="en-US" altLang="ja-JP" b="0" dirty="0"/>
          </a:p>
          <a:p>
            <a:r>
              <a:rPr lang="ja-JP" altLang="en-US" b="0" dirty="0"/>
              <a:t>・目標に対して</a:t>
            </a:r>
            <a:r>
              <a:rPr lang="en-US" altLang="ja-JP" b="0" dirty="0"/>
              <a:t>『</a:t>
            </a:r>
            <a:r>
              <a:rPr lang="ja-JP" altLang="en-US" b="0" dirty="0"/>
              <a:t>そのためにはどうするのか」という支援目標を検討してもらいましたが、</a:t>
            </a:r>
            <a:endParaRPr lang="en-US" altLang="ja-JP" b="0" dirty="0"/>
          </a:p>
          <a:p>
            <a:r>
              <a:rPr kumimoji="1" lang="ja-JP" altLang="en-US" b="0" dirty="0"/>
              <a:t>その</a:t>
            </a:r>
            <a:r>
              <a:rPr lang="ja-JP" altLang="en-US" b="0" dirty="0"/>
              <a:t>支援</a:t>
            </a:r>
            <a:r>
              <a:rPr kumimoji="1" lang="ja-JP" altLang="en-US" b="0" dirty="0"/>
              <a:t>目標に対して、①誰に　②何をどのように応援してもらうのか　③どのくらいの頻度で応援してもらうのか（必要か）　④本人（県二さん）の役割・県二さんがする事はなにか　　などの具体的な手立てを検討していきます。</a:t>
            </a:r>
            <a:endParaRPr kumimoji="1" lang="en-US" altLang="ja-JP" b="0" dirty="0"/>
          </a:p>
          <a:p>
            <a:r>
              <a:rPr lang="ja-JP" altLang="en-US" b="0" dirty="0"/>
              <a:t>大切にしてほしい視点は・・・</a:t>
            </a:r>
            <a:endParaRPr lang="en-US" altLang="ja-JP" b="0" dirty="0"/>
          </a:p>
          <a:p>
            <a:r>
              <a:rPr lang="ja-JP" altLang="en-US" b="0" dirty="0"/>
              <a:t>本人のストレングス、インフォーマルな支援、フォーマルな支援という優先順位です。何度かお伝えしておりますが、本人のストレングスやインフォーマルな支援（家族、近隣など等）を優先的に考えてほしいと思います。</a:t>
            </a:r>
            <a:endParaRPr lang="en-US" altLang="ja-JP" b="0" dirty="0"/>
          </a:p>
          <a:p>
            <a:r>
              <a:rPr lang="ja-JP" altLang="en-US" b="0" dirty="0">
                <a:solidFill>
                  <a:srgbClr val="FF0000"/>
                </a:solidFill>
              </a:rPr>
              <a:t>・支援の優先順位と評価時期を明確にすることは、モニタリングや評価の時期が具体的に明らかになるという事です。具体的な時期が明らかになる事で、支援の達成度や本人の変化などの理解</a:t>
            </a:r>
            <a:r>
              <a:rPr lang="ja-JP" altLang="en-US" b="0" dirty="0"/>
              <a:t>にもつながっていきます。</a:t>
            </a:r>
            <a:endParaRPr lang="en-US" altLang="ja-JP" b="0" dirty="0"/>
          </a:p>
          <a:p>
            <a:r>
              <a:rPr lang="ja-JP" altLang="en-US" b="0" dirty="0"/>
              <a:t>・また</a:t>
            </a:r>
            <a:r>
              <a:rPr lang="ja-JP" altLang="en-US" b="0" dirty="0">
                <a:solidFill>
                  <a:srgbClr val="FF0000"/>
                </a:solidFill>
              </a:rPr>
              <a:t>支援が提供されることによって、本人の生活がどのように変化するのか、週間計画表に具体的に記入することで、本人や関係機関が本人の生活や支援の共有化</a:t>
            </a:r>
            <a:r>
              <a:rPr lang="ja-JP" altLang="en-US" b="0" dirty="0"/>
              <a:t>につながります。</a:t>
            </a:r>
            <a:endParaRPr lang="en-US" altLang="ja-JP" b="0" dirty="0"/>
          </a:p>
          <a:p>
            <a:endParaRPr lang="en-US" altLang="ja-JP" b="0" dirty="0"/>
          </a:p>
          <a:p>
            <a:r>
              <a:rPr kumimoji="1" lang="ja-JP" altLang="en-US" b="0" dirty="0"/>
              <a:t>相談員の役割が何か抜けがち</a:t>
            </a:r>
            <a:r>
              <a:rPr kumimoji="1" lang="en-US" altLang="ja-JP" b="0" dirty="0"/>
              <a:t>…</a:t>
            </a:r>
            <a:r>
              <a:rPr lang="ja-JP" altLang="en-US" b="0" dirty="0"/>
              <a:t>になってしまいやすいので、相談員の役割についても考えてみてください。</a:t>
            </a:r>
            <a:endParaRPr kumimoji="1" lang="en-US" altLang="ja-JP" b="0" dirty="0"/>
          </a:p>
        </p:txBody>
      </p:sp>
      <p:sp>
        <p:nvSpPr>
          <p:cNvPr id="2275" name="スライド番号プレースホルダー 3"/>
          <p:cNvSpPr>
            <a:spLocks noGrp="1"/>
          </p:cNvSpPr>
          <p:nvPr>
            <p:ph type="sldNum" sz="quarter" idx="10"/>
          </p:nvPr>
        </p:nvSpPr>
        <p:spPr/>
        <p:txBody>
          <a:bodyPr/>
          <a:lstStyle/>
          <a:p>
            <a:fld id="{29BD601E-CC35-4D44-9072-44D059BC992F}" type="slidenum">
              <a:rPr kumimoji="1" lang="ja-JP" altLang="en-US" smtClean="0"/>
              <a:t>70</a:t>
            </a:fld>
            <a:endParaRPr kumimoji="1" lang="ja-JP" altLang="en-US"/>
          </a:p>
        </p:txBody>
      </p:sp>
      <p:sp>
        <p:nvSpPr>
          <p:cNvPr id="227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73610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5" name="スライド イメージ プレースホルダー 1"/>
          <p:cNvSpPr>
            <a:spLocks noGrp="1" noRot="1" noChangeAspect="1"/>
          </p:cNvSpPr>
          <p:nvPr>
            <p:ph type="sldImg"/>
          </p:nvPr>
        </p:nvSpPr>
        <p:spPr/>
      </p:sp>
      <p:sp>
        <p:nvSpPr>
          <p:cNvPr id="2286" name="ノート プレースホルダー 2"/>
          <p:cNvSpPr>
            <a:spLocks noGrp="1"/>
          </p:cNvSpPr>
          <p:nvPr>
            <p:ph type="body" idx="1"/>
          </p:nvPr>
        </p:nvSpPr>
        <p:spPr/>
        <p:txBody>
          <a:bodyPr/>
          <a:lstStyle/>
          <a:p>
            <a:r>
              <a:rPr lang="ja-JP" altLang="en-US" b="0" dirty="0"/>
              <a:t>（このコマの演習後に確認！）</a:t>
            </a:r>
            <a:endParaRPr lang="en-US" altLang="ja-JP" b="0" dirty="0"/>
          </a:p>
          <a:p>
            <a:r>
              <a:rPr lang="ja-JP" altLang="en-US" b="0" dirty="0"/>
              <a:t>先程お伝えしました手立てを考える視点を振り返ります。</a:t>
            </a:r>
            <a:endParaRPr lang="en-US" altLang="ja-JP" b="0" dirty="0"/>
          </a:p>
          <a:p>
            <a:r>
              <a:rPr lang="ja-JP" altLang="en-US" b="0" dirty="0"/>
              <a:t>フォーマルな支援の手立てに最初に行ってしまいがちですが、</a:t>
            </a:r>
            <a:endParaRPr lang="en-US" altLang="ja-JP" b="0" dirty="0"/>
          </a:p>
          <a:p>
            <a:r>
              <a:rPr lang="ja-JP" altLang="en-US" b="0" dirty="0"/>
              <a:t>まずは</a:t>
            </a:r>
            <a:r>
              <a:rPr kumimoji="1" lang="ja-JP" altLang="en-US" b="0" dirty="0"/>
              <a:t>本人のストレングスに着目する事と、アセスメントした事やリフレーミングすることで強みにも</a:t>
            </a:r>
            <a:r>
              <a:rPr lang="ja-JP" altLang="en-US" b="0" dirty="0"/>
              <a:t>なります。</a:t>
            </a:r>
            <a:endParaRPr lang="en-US" altLang="ja-JP" b="0" dirty="0"/>
          </a:p>
          <a:p>
            <a:endParaRPr lang="en-US" altLang="ja-JP" b="0" dirty="0"/>
          </a:p>
          <a:p>
            <a:r>
              <a:rPr lang="ja-JP" altLang="en-US" b="0" dirty="0"/>
              <a:t>手立ては障害福祉サービスだけではない事と地域にある資源すべてが手立てとなってきます。考えて欲しい優先順位はまずは県二さんのストレングス、次いでインフォーマルな支援、そしてフォーマルな支援と、</a:t>
            </a:r>
            <a:endParaRPr lang="en-US" altLang="ja-JP" b="0" dirty="0"/>
          </a:p>
          <a:p>
            <a:r>
              <a:rPr lang="ja-JP" altLang="en-US" b="0" dirty="0"/>
              <a:t>様々な視点に着目していきます。</a:t>
            </a:r>
            <a:endParaRPr lang="en-US" altLang="ja-JP" b="0" dirty="0"/>
          </a:p>
          <a:p>
            <a:endParaRPr kumimoji="1" lang="en-US" altLang="ja-JP" dirty="0"/>
          </a:p>
        </p:txBody>
      </p:sp>
      <p:sp>
        <p:nvSpPr>
          <p:cNvPr id="2287" name="スライド番号プレースホルダー 3"/>
          <p:cNvSpPr>
            <a:spLocks noGrp="1"/>
          </p:cNvSpPr>
          <p:nvPr>
            <p:ph type="sldNum" sz="quarter" idx="10"/>
          </p:nvPr>
        </p:nvSpPr>
        <p:spPr/>
        <p:txBody>
          <a:bodyPr/>
          <a:lstStyle/>
          <a:p>
            <a:fld id="{29BD601E-CC35-4D44-9072-44D059BC992F}" type="slidenum">
              <a:rPr kumimoji="1" lang="ja-JP" altLang="en-US" smtClean="0"/>
              <a:t>71</a:t>
            </a:fld>
            <a:endParaRPr kumimoji="1" lang="ja-JP" altLang="en-US"/>
          </a:p>
        </p:txBody>
      </p:sp>
      <p:sp>
        <p:nvSpPr>
          <p:cNvPr id="22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693626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 name="スライド イメージ プレースホルダー 1"/>
          <p:cNvSpPr>
            <a:spLocks noGrp="1" noRot="1" noChangeAspect="1"/>
          </p:cNvSpPr>
          <p:nvPr>
            <p:ph type="sldImg"/>
          </p:nvPr>
        </p:nvSpPr>
        <p:spPr/>
      </p:sp>
      <p:sp>
        <p:nvSpPr>
          <p:cNvPr id="2301" name="ノート プレースホルダー 2"/>
          <p:cNvSpPr>
            <a:spLocks noGrp="1"/>
          </p:cNvSpPr>
          <p:nvPr>
            <p:ph type="body" idx="1"/>
          </p:nvPr>
        </p:nvSpPr>
        <p:spPr>
          <a:xfrm>
            <a:off x="679768" y="4777194"/>
            <a:ext cx="5438140" cy="4579587"/>
          </a:xfrm>
        </p:spPr>
        <p:txBody>
          <a:bodyPr/>
          <a:lstStyle/>
          <a:p>
            <a:r>
              <a:rPr lang="ja-JP" altLang="en-US" dirty="0"/>
              <a:t>・地域で</a:t>
            </a:r>
            <a:r>
              <a:rPr lang="en-US" altLang="ja-JP" dirty="0"/>
              <a:t>1</a:t>
            </a:r>
            <a:r>
              <a:rPr lang="ja-JP" altLang="en-US" dirty="0"/>
              <a:t>人暮らしを応援するサービスとしては、自立生活援助事業と地域定着支援があります。</a:t>
            </a:r>
            <a:endParaRPr lang="en-US" altLang="ja-JP" dirty="0"/>
          </a:p>
          <a:p>
            <a:r>
              <a:rPr lang="ja-JP" altLang="en-US" dirty="0"/>
              <a:t>・自立生活援助事業は、</a:t>
            </a:r>
            <a:r>
              <a:rPr lang="en-US" altLang="ja-JP" dirty="0"/>
              <a:t>1</a:t>
            </a:r>
            <a:r>
              <a:rPr lang="ja-JP" altLang="en-US" dirty="0"/>
              <a:t>人暮らしを希望される障がいのある方について、本人の思いを尊重した地域生活を支援するために、一定の期間にわったて定期的な巡回相談や随時の対応により、適時のタイミングで適切な支援を行うサービスです。一定の期間とは、「</a:t>
            </a:r>
            <a:r>
              <a:rPr lang="en-US" altLang="ja-JP" dirty="0"/>
              <a:t>1</a:t>
            </a:r>
            <a:r>
              <a:rPr lang="ja-JP" altLang="en-US" dirty="0"/>
              <a:t>年」が基本ですが、特に必要がある場合は延長も可能のようです。定期的な巡回訪問は、例えば週に１～</a:t>
            </a:r>
            <a:r>
              <a:rPr lang="en-US" altLang="ja-JP" dirty="0"/>
              <a:t>2</a:t>
            </a:r>
            <a:r>
              <a:rPr lang="ja-JP" altLang="en-US" dirty="0"/>
              <a:t>回など・・・・・。対象者は、施設やＧＨ、病院等から「障がいのある方が、</a:t>
            </a:r>
            <a:r>
              <a:rPr lang="en-US" altLang="ja-JP" dirty="0"/>
              <a:t>1</a:t>
            </a:r>
            <a:r>
              <a:rPr lang="ja-JP" altLang="en-US" dirty="0"/>
              <a:t>人暮らしを希望する場合や、現に</a:t>
            </a:r>
            <a:r>
              <a:rPr lang="en-US" altLang="ja-JP" dirty="0"/>
              <a:t>1</a:t>
            </a:r>
            <a:r>
              <a:rPr lang="ja-JP" altLang="en-US" dirty="0"/>
              <a:t>人で暮らしており、自立生活援助による支援が必要な人も対象となります。</a:t>
            </a:r>
            <a:endParaRPr lang="en-US" altLang="ja-JP" dirty="0"/>
          </a:p>
          <a:p>
            <a:r>
              <a:rPr lang="ja-JP" altLang="en-US" dirty="0"/>
              <a:t>具体的には、訪問し暮らしぶりを確認したり、ちょっとした相談にのったり、困った時に連絡をすると解決の方法を一緒に考えます。例えば、上手く部屋を片付けられずに、散らかっている時には、ヘルパーではないので、部屋の片づけはしません。代わりに、どうしたら部屋を片付けられるようになるか、方法を考えてくれます。</a:t>
            </a:r>
            <a:endParaRPr lang="en-US" altLang="ja-JP" dirty="0"/>
          </a:p>
          <a:p>
            <a:r>
              <a:rPr lang="ja-JP" altLang="en-US" dirty="0"/>
              <a:t>・地域定着支援は、同じく単身等で生活する障がいのある方に対して、常時連絡体制を確保し、電話等による連絡体制の確保。また、緊急時の対応としては、迅速な訪問や関係機関との連絡調整などの支援が行われます。こちらは、</a:t>
            </a:r>
            <a:r>
              <a:rPr lang="en-US" altLang="ja-JP" dirty="0"/>
              <a:t>24</a:t>
            </a:r>
            <a:r>
              <a:rPr lang="ja-JP" altLang="en-US" dirty="0"/>
              <a:t>時間</a:t>
            </a:r>
            <a:r>
              <a:rPr lang="en-US" altLang="ja-JP" dirty="0"/>
              <a:t>365</a:t>
            </a:r>
            <a:r>
              <a:rPr lang="ja-JP" altLang="en-US" dirty="0"/>
              <a:t>日対応となります。</a:t>
            </a:r>
            <a:endParaRPr lang="en-US" altLang="ja-JP" dirty="0"/>
          </a:p>
          <a:p>
            <a:r>
              <a:rPr lang="ja-JP" altLang="en-US" dirty="0"/>
              <a:t>・今回の演習では、県二さんのお住いの地域にはこのようなお手伝いをしていただける事業所がないという設定でお願いします。</a:t>
            </a:r>
            <a:endParaRPr lang="en-US" altLang="ja-JP" dirty="0"/>
          </a:p>
          <a:p>
            <a:endParaRPr kumimoji="1" lang="ja-JP" altLang="en-US" dirty="0"/>
          </a:p>
        </p:txBody>
      </p:sp>
      <p:sp>
        <p:nvSpPr>
          <p:cNvPr id="2302" name="スライド番号プレースホルダー 3"/>
          <p:cNvSpPr>
            <a:spLocks noGrp="1"/>
          </p:cNvSpPr>
          <p:nvPr>
            <p:ph type="sldNum" sz="quarter" idx="10"/>
          </p:nvPr>
        </p:nvSpPr>
        <p:spPr/>
        <p:txBody>
          <a:bodyPr/>
          <a:lstStyle/>
          <a:p>
            <a:fld id="{29BD601E-CC35-4D44-9072-44D059BC992F}" type="slidenum">
              <a:rPr kumimoji="1" lang="ja-JP" altLang="en-US" smtClean="0"/>
              <a:t>72</a:t>
            </a:fld>
            <a:endParaRPr kumimoji="1" lang="ja-JP" altLang="en-US"/>
          </a:p>
        </p:txBody>
      </p:sp>
      <p:sp>
        <p:nvSpPr>
          <p:cNvPr id="230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23629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 name="スライド イメージ プレースホルダー 1"/>
          <p:cNvSpPr>
            <a:spLocks noGrp="1" noRot="1" noChangeAspect="1"/>
          </p:cNvSpPr>
          <p:nvPr>
            <p:ph type="sldImg"/>
          </p:nvPr>
        </p:nvSpPr>
        <p:spPr/>
      </p:sp>
      <p:sp>
        <p:nvSpPr>
          <p:cNvPr id="2312" name="ノート プレースホルダー 2"/>
          <p:cNvSpPr>
            <a:spLocks noGrp="1"/>
          </p:cNvSpPr>
          <p:nvPr>
            <p:ph type="body" idx="1"/>
          </p:nvPr>
        </p:nvSpPr>
        <p:spPr/>
        <p:txBody>
          <a:bodyPr/>
          <a:lstStyle/>
          <a:p>
            <a:endParaRPr lang="ja-JP" altLang="en-US" sz="1100" dirty="0"/>
          </a:p>
        </p:txBody>
      </p:sp>
      <p:sp>
        <p:nvSpPr>
          <p:cNvPr id="2313"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73</a:t>
            </a:fld>
            <a:endParaRPr lang="ja-JP" altLang="en-US">
              <a:solidFill>
                <a:prstClr val="black"/>
              </a:solidFill>
              <a:latin typeface="Calibri"/>
              <a:ea typeface="ＭＳ Ｐゴシック" panose="020B0600070205080204" pitchFamily="50" charset="-128"/>
            </a:endParaRPr>
          </a:p>
        </p:txBody>
      </p:sp>
      <p:sp>
        <p:nvSpPr>
          <p:cNvPr id="231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161566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 name="スライド イメージ プレースホルダー 1"/>
          <p:cNvSpPr>
            <a:spLocks noGrp="1" noRot="1" noChangeAspect="1"/>
          </p:cNvSpPr>
          <p:nvPr>
            <p:ph type="sldImg"/>
          </p:nvPr>
        </p:nvSpPr>
        <p:spPr>
          <a:xfrm>
            <a:off x="422275" y="1243013"/>
            <a:ext cx="5953125" cy="3349625"/>
          </a:xfrm>
        </p:spPr>
      </p:sp>
      <p:sp>
        <p:nvSpPr>
          <p:cNvPr id="2323" name="ノート プレースホルダー 2"/>
          <p:cNvSpPr>
            <a:spLocks noGrp="1"/>
          </p:cNvSpPr>
          <p:nvPr>
            <p:ph type="body" idx="1"/>
          </p:nvPr>
        </p:nvSpPr>
        <p:spPr>
          <a:xfrm>
            <a:off x="679768" y="4777196"/>
            <a:ext cx="5438140" cy="4340762"/>
          </a:xfrm>
        </p:spPr>
        <p:txBody>
          <a:bodyPr/>
          <a:lstStyle/>
          <a:p>
            <a:r>
              <a:rPr kumimoji="1" lang="ja-JP" altLang="en-US" dirty="0"/>
              <a:t>さて、そうしましたら</a:t>
            </a:r>
            <a:endParaRPr kumimoji="1" lang="en-US" altLang="ja-JP" dirty="0"/>
          </a:p>
          <a:p>
            <a:r>
              <a:rPr kumimoji="1" lang="ja-JP" altLang="en-US" dirty="0"/>
              <a:t>実際の計画案、週間計画を作成してみましょう。</a:t>
            </a:r>
            <a:endParaRPr kumimoji="1" lang="en-US" altLang="ja-JP" dirty="0"/>
          </a:p>
          <a:p>
            <a:endParaRPr kumimoji="1" lang="en-US" altLang="ja-JP" dirty="0"/>
          </a:p>
          <a:p>
            <a:r>
              <a:rPr kumimoji="1" lang="ja-JP" altLang="en-US" dirty="0"/>
              <a:t>そして、計画を作成したら、県二さんへ説明し、</a:t>
            </a:r>
            <a:endParaRPr kumimoji="1" lang="en-US" altLang="ja-JP" dirty="0"/>
          </a:p>
          <a:p>
            <a:r>
              <a:rPr kumimoji="1" lang="ja-JP" altLang="en-US" dirty="0"/>
              <a:t>同意を得るところまでやってみましょう。</a:t>
            </a:r>
            <a:endParaRPr kumimoji="1" lang="en-US" altLang="ja-JP" dirty="0"/>
          </a:p>
          <a:p>
            <a:endParaRPr kumimoji="1" lang="en-US" altLang="ja-JP" dirty="0"/>
          </a:p>
          <a:p>
            <a:r>
              <a:rPr kumimoji="1" lang="ja-JP" altLang="en-US" dirty="0"/>
              <a:t>県二さんはファシリテーターの方が担います。</a:t>
            </a:r>
            <a:endParaRPr kumimoji="1" lang="en-US" altLang="ja-JP" dirty="0"/>
          </a:p>
          <a:p>
            <a:endParaRPr kumimoji="1" lang="en-US" altLang="ja-JP" dirty="0"/>
          </a:p>
          <a:p>
            <a:r>
              <a:rPr kumimoji="1" lang="ja-JP" altLang="en-US" dirty="0"/>
              <a:t>説明の際には、説明方法についても心がけてみましょう。</a:t>
            </a:r>
            <a:endParaRPr kumimoji="1" lang="en-US" altLang="ja-JP" dirty="0"/>
          </a:p>
        </p:txBody>
      </p:sp>
      <p:sp>
        <p:nvSpPr>
          <p:cNvPr id="2324" name="スライド番号プレースホルダー 3"/>
          <p:cNvSpPr>
            <a:spLocks noGrp="1"/>
          </p:cNvSpPr>
          <p:nvPr>
            <p:ph type="sldNum" sz="quarter" idx="10"/>
          </p:nvPr>
        </p:nvSpPr>
        <p:spPr/>
        <p:txBody>
          <a:bodyPr/>
          <a:lstStyle/>
          <a:p>
            <a:fld id="{51E3C232-0401-4BD9-A6AB-E788227857D1}" type="slidenum">
              <a:rPr kumimoji="1" lang="ja-JP" altLang="en-US" smtClean="0"/>
              <a:t>74</a:t>
            </a:fld>
            <a:endParaRPr kumimoji="1" lang="ja-JP" altLang="en-US"/>
          </a:p>
        </p:txBody>
      </p:sp>
      <p:sp>
        <p:nvSpPr>
          <p:cNvPr id="232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9792377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0" name="スライド イメージ プレースホルダー 1"/>
          <p:cNvSpPr>
            <a:spLocks noGrp="1" noRot="1" noChangeAspect="1"/>
          </p:cNvSpPr>
          <p:nvPr>
            <p:ph type="sldImg"/>
          </p:nvPr>
        </p:nvSpPr>
        <p:spPr/>
      </p:sp>
      <p:sp>
        <p:nvSpPr>
          <p:cNvPr id="2331" name="ノート プレースホルダー 2"/>
          <p:cNvSpPr>
            <a:spLocks noGrp="1"/>
          </p:cNvSpPr>
          <p:nvPr>
            <p:ph type="body" idx="1"/>
          </p:nvPr>
        </p:nvSpPr>
        <p:spPr/>
        <p:txBody>
          <a:bodyPr/>
          <a:lstStyle/>
          <a:p>
            <a:r>
              <a:rPr lang="ja-JP" altLang="en-US" sz="1100" dirty="0"/>
              <a:t>では、実際検討していただきました、手立てと週間計画表を使って、サービス調整にうつっていきます。</a:t>
            </a:r>
          </a:p>
        </p:txBody>
      </p:sp>
      <p:sp>
        <p:nvSpPr>
          <p:cNvPr id="2332"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75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358030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 name="スライド イメージ プレースホルダー 1"/>
          <p:cNvSpPr>
            <a:spLocks noGrp="1" noRot="1" noChangeAspect="1"/>
          </p:cNvSpPr>
          <p:nvPr>
            <p:ph type="sldImg"/>
          </p:nvPr>
        </p:nvSpPr>
        <p:spPr>
          <a:xfrm>
            <a:off x="406400" y="1230313"/>
            <a:ext cx="5895975" cy="3317875"/>
          </a:xfrm>
        </p:spPr>
      </p:sp>
      <p:sp>
        <p:nvSpPr>
          <p:cNvPr id="2342" name="ノート プレースホルダー 2"/>
          <p:cNvSpPr>
            <a:spLocks noGrp="1"/>
          </p:cNvSpPr>
          <p:nvPr>
            <p:ph type="body" idx="1"/>
          </p:nvPr>
        </p:nvSpPr>
        <p:spPr/>
        <p:txBody>
          <a:bodyPr/>
          <a:lstStyle/>
          <a:p>
            <a:r>
              <a:rPr lang="ja-JP" altLang="en-US" sz="1100" b="1" dirty="0"/>
              <a:t>テキスト</a:t>
            </a:r>
            <a:r>
              <a:rPr lang="en-US" altLang="ja-JP" sz="1100" b="1" dirty="0"/>
              <a:t>207</a:t>
            </a:r>
            <a:r>
              <a:rPr lang="ja-JP" altLang="en-US" sz="1100" b="1" dirty="0"/>
              <a:t>ページを参照してください。</a:t>
            </a:r>
            <a:endParaRPr lang="en-US" altLang="ja-JP" sz="1100" b="1" dirty="0"/>
          </a:p>
          <a:p>
            <a:r>
              <a:rPr lang="ja-JP" altLang="en-US" sz="1100" b="1" dirty="0"/>
              <a:t>サービス調整においては、地域にあるこのサポートが使えそうだ</a:t>
            </a:r>
            <a:r>
              <a:rPr lang="en-US" altLang="ja-JP" sz="1100" b="1" dirty="0"/>
              <a:t>…</a:t>
            </a:r>
            <a:r>
              <a:rPr lang="ja-JP" altLang="en-US" sz="1100" b="1" dirty="0"/>
              <a:t>という大まかなメボシをつけた段階になってきましたら、このあとは、サポートして頂く機関との具体的な調整が必要になってきます。この流れがサービス調整となります。</a:t>
            </a:r>
            <a:endParaRPr lang="en-US" altLang="ja-JP" sz="1100" b="1" dirty="0"/>
          </a:p>
          <a:p>
            <a:endParaRPr lang="en-US" altLang="ja-JP" sz="1100" b="1" dirty="0"/>
          </a:p>
          <a:p>
            <a:r>
              <a:rPr lang="ja-JP" altLang="en-US" sz="1100" b="1" dirty="0"/>
              <a:t>相談員はあらかじめ、地域の情報を知っておく必要があります。わからない時は、横の繋がり、（他事業所の相談員や他市町村の相談員などから情報を得る事も出来ます。例えば、今回できた横の繋がりやＦＴの方、との繋がり等々上手に活用して下さい）。</a:t>
            </a:r>
            <a:endParaRPr lang="en-US" altLang="ja-JP" sz="1100" b="1" dirty="0"/>
          </a:p>
          <a:p>
            <a:r>
              <a:rPr lang="ja-JP" altLang="en-US" sz="1100" b="1" dirty="0"/>
              <a:t>具体的に、実際に本人に合うサービスなどの見学などができると、その後がスムーズに進んでいきます。</a:t>
            </a:r>
            <a:endParaRPr lang="en-US" altLang="ja-JP" sz="1100" b="1" dirty="0"/>
          </a:p>
          <a:p>
            <a:r>
              <a:rPr lang="ja-JP" altLang="en-US" sz="1100" b="1" dirty="0"/>
              <a:t>相談員と１事業所の繋がりでなく、チームで支援することを意識します。チームで支援するということは支援方針を共有しないとチームがバラバラになりますので、支援方針を共有することが重要となります。また、サービス調整会議等を行うと、一同に関係者が集まり顔が見える会議となったり、支援内容の共有を図る事やその場で意見交換を図る事ができます。</a:t>
            </a:r>
            <a:endParaRPr lang="en-US" altLang="ja-JP" sz="1100" b="1" dirty="0"/>
          </a:p>
          <a:p>
            <a:endParaRPr lang="en-US" altLang="ja-JP" sz="1100" b="1" dirty="0"/>
          </a:p>
          <a:p>
            <a:endParaRPr kumimoji="1" lang="ja-JP" altLang="en-US" dirty="0"/>
          </a:p>
        </p:txBody>
      </p:sp>
      <p:sp>
        <p:nvSpPr>
          <p:cNvPr id="2343"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76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38058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8" name="スライド イメージ プレースホルダー 1"/>
          <p:cNvSpPr>
            <a:spLocks noGrp="1" noRot="1" noChangeAspect="1"/>
          </p:cNvSpPr>
          <p:nvPr>
            <p:ph type="sldImg"/>
          </p:nvPr>
        </p:nvSpPr>
        <p:spPr>
          <a:xfrm>
            <a:off x="406400" y="1230313"/>
            <a:ext cx="5895975" cy="3317875"/>
          </a:xfrm>
        </p:spPr>
      </p:sp>
      <p:sp>
        <p:nvSpPr>
          <p:cNvPr id="2369" name="ノート プレースホルダー 2"/>
          <p:cNvSpPr>
            <a:spLocks noGrp="1"/>
          </p:cNvSpPr>
          <p:nvPr>
            <p:ph type="body" idx="1"/>
          </p:nvPr>
        </p:nvSpPr>
        <p:spPr/>
        <p:txBody>
          <a:bodyPr/>
          <a:lstStyle/>
          <a:p>
            <a:pPr defTabSz="900056">
              <a:defRPr/>
            </a:pPr>
            <a:r>
              <a:rPr lang="ja-JP" altLang="en-US" sz="1100" dirty="0">
                <a:latin typeface="HG丸ｺﾞｼｯｸM-PRO" panose="020F0600000000000000" pitchFamily="50" charset="-128"/>
                <a:ea typeface="HG丸ｺﾞｼｯｸM-PRO" panose="020F0600000000000000" pitchFamily="50" charset="-128"/>
              </a:rPr>
              <a:t>サービス調整会議のイメージです。</a:t>
            </a: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r>
              <a:rPr lang="ja-JP" altLang="en-US" sz="1100" dirty="0">
                <a:latin typeface="HG丸ｺﾞｼｯｸM-PRO" panose="020F0600000000000000" pitchFamily="50" charset="-128"/>
                <a:ea typeface="HG丸ｺﾞｼｯｸM-PRO" panose="020F0600000000000000" pitchFamily="50" charset="-128"/>
              </a:rPr>
              <a:t>各サポート機関と、点と点で繋がるのではなく、チームで支援方針を共有し、量や時期、方法について調整していきます。</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2370"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77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10973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9" name="スライド イメージ プレースホルダー 1"/>
          <p:cNvSpPr>
            <a:spLocks noGrp="1" noRot="1" noChangeAspect="1"/>
          </p:cNvSpPr>
          <p:nvPr>
            <p:ph type="sldImg"/>
          </p:nvPr>
        </p:nvSpPr>
        <p:spPr>
          <a:xfrm>
            <a:off x="406400" y="1230313"/>
            <a:ext cx="5895975" cy="3317875"/>
          </a:xfrm>
        </p:spPr>
      </p:sp>
      <p:sp>
        <p:nvSpPr>
          <p:cNvPr id="2380" name="ノート プレースホルダー 2"/>
          <p:cNvSpPr>
            <a:spLocks noGrp="1"/>
          </p:cNvSpPr>
          <p:nvPr>
            <p:ph type="body" idx="1"/>
          </p:nvPr>
        </p:nvSpPr>
        <p:spPr/>
        <p:txBody>
          <a:bodyPr/>
          <a:lstStyle/>
          <a:p>
            <a:r>
              <a:rPr lang="ja-JP" altLang="en-US" sz="1100" dirty="0"/>
              <a:t>調整を図る際、関係機関へ伝える時に、整理して伝えるということが大事です。</a:t>
            </a:r>
            <a:endParaRPr lang="en-US" altLang="ja-JP" sz="1100" dirty="0"/>
          </a:p>
          <a:p>
            <a:r>
              <a:rPr lang="ja-JP" altLang="en-US" sz="1100" dirty="0"/>
              <a:t>そこで有効なのが、先ほど県二さんの想いを要約していただいた「</a:t>
            </a:r>
            <a:r>
              <a:rPr lang="en-US" altLang="ja-JP" sz="1100" dirty="0"/>
              <a:t>100</a:t>
            </a:r>
            <a:r>
              <a:rPr lang="ja-JP" altLang="en-US" sz="1100" dirty="0"/>
              <a:t>文字要約」です。</a:t>
            </a:r>
            <a:endParaRPr lang="en-US" altLang="ja-JP" sz="1100" dirty="0"/>
          </a:p>
          <a:p>
            <a:r>
              <a:rPr lang="en-US" altLang="ja-JP" sz="1100" dirty="0"/>
              <a:t>100</a:t>
            </a:r>
            <a:r>
              <a:rPr lang="ja-JP" altLang="en-US" sz="1100" dirty="0"/>
              <a:t>字要約するということは、本人像を深めるだけではなく、まとめる（要約）・整理して伝えるという練習にもなります。</a:t>
            </a:r>
            <a:endParaRPr lang="en-US" altLang="ja-JP" sz="1100" dirty="0"/>
          </a:p>
          <a:p>
            <a:endParaRPr lang="en-US" altLang="ja-JP" sz="1100" dirty="0"/>
          </a:p>
          <a:p>
            <a:r>
              <a:rPr lang="ja-JP" altLang="en-US" sz="1100" dirty="0"/>
              <a:t>伝える時には、どのような方なのかを整理して伝え、本人のストレングス、希望、</a:t>
            </a:r>
            <a:endParaRPr lang="en-US" altLang="ja-JP" sz="1100" dirty="0"/>
          </a:p>
          <a:p>
            <a:r>
              <a:rPr lang="ja-JP" altLang="en-US" sz="1100" dirty="0"/>
              <a:t>いつから、どのように利用するか、量も含めて伝えて調整していきます。</a:t>
            </a:r>
            <a:endParaRPr lang="en-US" altLang="ja-JP" sz="1100" dirty="0"/>
          </a:p>
          <a:p>
            <a:endParaRPr lang="en-US" altLang="ja-JP" sz="1100" dirty="0"/>
          </a:p>
          <a:p>
            <a:r>
              <a:rPr lang="ja-JP" altLang="en-US" sz="1100" dirty="0"/>
              <a:t>サービス調整業務では、ＦＴの皆さんに県二さんの役割をお願いしてありますが、</a:t>
            </a:r>
            <a:endParaRPr lang="en-US" altLang="ja-JP" sz="1100" dirty="0"/>
          </a:p>
          <a:p>
            <a:r>
              <a:rPr lang="ja-JP" altLang="en-US" sz="1100" dirty="0"/>
              <a:t>直ぐ近くにいるから矢継ぎ早に「これは？」「これは？」と聞こうとせずに、県二さんに確認したい事や聞きたい事を整理し、県二さんに段取りを取ってから行ってください。</a:t>
            </a:r>
            <a:endParaRPr lang="en-US" altLang="ja-JP" sz="1100" dirty="0"/>
          </a:p>
          <a:p>
            <a:r>
              <a:rPr lang="ja-JP" altLang="en-US" sz="1100" dirty="0"/>
              <a:t>社会資源についての調整業務は、資料をＦＴの方に配らせて頂きましたので、参照し、県二さんへ確認しながら各グループで作成した手立ての確認と見直しの作業を行って頂きます。調整が終わりましたら、このような支援と手立てで進めていきたいという事で、本人の同意が必要となります。</a:t>
            </a:r>
            <a:endParaRPr lang="en-US" altLang="ja-JP" sz="1100" dirty="0"/>
          </a:p>
          <a:p>
            <a:endParaRPr lang="en-US" altLang="ja-JP" dirty="0"/>
          </a:p>
          <a:p>
            <a:endParaRPr kumimoji="1" lang="en-US" altLang="ja-JP" dirty="0"/>
          </a:p>
          <a:p>
            <a:endParaRPr kumimoji="1" lang="ja-JP" altLang="en-US" dirty="0"/>
          </a:p>
        </p:txBody>
      </p:sp>
      <p:sp>
        <p:nvSpPr>
          <p:cNvPr id="2381"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78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352433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スライド イメージ プレースホルダー 1"/>
          <p:cNvSpPr>
            <a:spLocks noGrp="1" noRot="1" noChangeAspect="1"/>
          </p:cNvSpPr>
          <p:nvPr>
            <p:ph type="sldImg"/>
          </p:nvPr>
        </p:nvSpPr>
        <p:spPr>
          <a:xfrm>
            <a:off x="434975" y="1250950"/>
            <a:ext cx="6018213" cy="3386138"/>
          </a:xfrm>
        </p:spPr>
      </p:sp>
      <p:sp>
        <p:nvSpPr>
          <p:cNvPr id="2389"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2390" name="スライド番号プレースホルダー 3"/>
          <p:cNvSpPr>
            <a:spLocks noGrp="1"/>
          </p:cNvSpPr>
          <p:nvPr>
            <p:ph type="sldNum" sz="quarter" idx="10"/>
          </p:nvPr>
        </p:nvSpPr>
        <p:spPr/>
        <p:txBody>
          <a:bodyPr/>
          <a:lstStyle/>
          <a:p>
            <a:fld id="{51E3C232-0401-4BD9-A6AB-E788227857D1}" type="slidenum">
              <a:rPr kumimoji="1" lang="ja-JP" altLang="en-US" smtClean="0"/>
              <a:t>79</a:t>
            </a:fld>
            <a:endParaRPr kumimoji="1" lang="ja-JP" altLang="en-US"/>
          </a:p>
        </p:txBody>
      </p:sp>
      <p:sp>
        <p:nvSpPr>
          <p:cNvPr id="239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27131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スライド イメージ プレースホルダー 1"/>
          <p:cNvSpPr>
            <a:spLocks noGrp="1" noRot="1" noChangeAspect="1"/>
          </p:cNvSpPr>
          <p:nvPr>
            <p:ph type="sldImg"/>
          </p:nvPr>
        </p:nvSpPr>
        <p:spPr/>
      </p:sp>
      <p:sp>
        <p:nvSpPr>
          <p:cNvPr id="1513" name="ノート プレースホルダー 2"/>
          <p:cNvSpPr>
            <a:spLocks noGrp="1"/>
          </p:cNvSpPr>
          <p:nvPr>
            <p:ph type="body" idx="1"/>
          </p:nvPr>
        </p:nvSpPr>
        <p:spPr/>
        <p:txBody>
          <a:bodyPr/>
          <a:lstStyle/>
          <a:p>
            <a:r>
              <a:rPr kumimoji="1" lang="ja-JP" altLang="en-US" sz="1100" b="0" i="0" dirty="0">
                <a:solidFill>
                  <a:srgbClr val="7030A0"/>
                </a:solidFill>
              </a:rPr>
              <a:t>情報収集の留意点です。「本人の言葉」は重要ですが、表出された言葉の背景・真意</a:t>
            </a:r>
            <a:r>
              <a:rPr kumimoji="1" lang="en-US" altLang="ja-JP" sz="1100" b="0" i="0" dirty="0">
                <a:solidFill>
                  <a:srgbClr val="7030A0"/>
                </a:solidFill>
              </a:rPr>
              <a:t>(</a:t>
            </a:r>
            <a:r>
              <a:rPr kumimoji="1" lang="ja-JP" altLang="en-US" sz="1100" b="0" i="0" dirty="0">
                <a:solidFill>
                  <a:srgbClr val="7030A0"/>
                </a:solidFill>
              </a:rPr>
              <a:t>本当の想い</a:t>
            </a:r>
            <a:r>
              <a:rPr kumimoji="1" lang="en-US" altLang="ja-JP" sz="1100" b="0" i="0" dirty="0">
                <a:solidFill>
                  <a:srgbClr val="7030A0"/>
                </a:solidFill>
              </a:rPr>
              <a:t>)</a:t>
            </a:r>
            <a:r>
              <a:rPr kumimoji="1" lang="ja-JP" altLang="en-US" sz="1100" b="0" i="0" dirty="0">
                <a:solidFill>
                  <a:srgbClr val="7030A0"/>
                </a:solidFill>
              </a:rPr>
              <a:t>を理解することこそがポイントです。この視点から、発語がないなど、コミュニケーションに困難を抱える方である場合も、表情や行動を観察し、さらに情報収集して、その背景・真意をくみ取ると考えれば、発語の有無が絶対条件でないことも分かります。</a:t>
            </a:r>
          </a:p>
        </p:txBody>
      </p:sp>
      <p:sp>
        <p:nvSpPr>
          <p:cNvPr id="1514" name="スライド番号プレースホルダー 3"/>
          <p:cNvSpPr>
            <a:spLocks noGrp="1"/>
          </p:cNvSpPr>
          <p:nvPr>
            <p:ph type="sldNum" sz="quarter" idx="10"/>
          </p:nvPr>
        </p:nvSpPr>
        <p:spPr/>
        <p:txBody>
          <a:bodyPr/>
          <a:lstStyle/>
          <a:p>
            <a:pPr defTabSz="920069">
              <a:defRPr/>
            </a:pPr>
            <a:fld id="{0F50682B-4654-463B-B3F8-F3DC42EF2B10}" type="slidenum">
              <a:rPr lang="ja-JP" altLang="en-US">
                <a:solidFill>
                  <a:prstClr val="black"/>
                </a:solidFill>
                <a:latin typeface="Calibri"/>
                <a:ea typeface="ＭＳ Ｐゴシック" panose="020B0600070205080204" pitchFamily="50" charset="-128"/>
              </a:rPr>
              <a:pPr defTabSz="920069">
                <a:defRPr/>
              </a:pPr>
              <a:t>8</a:t>
            </a:fld>
            <a:endParaRPr lang="ja-JP" altLang="en-US">
              <a:solidFill>
                <a:prstClr val="black"/>
              </a:solidFill>
              <a:latin typeface="Calibri"/>
              <a:ea typeface="ＭＳ Ｐゴシック" panose="020B0600070205080204" pitchFamily="50" charset="-128"/>
            </a:endParaRPr>
          </a:p>
        </p:txBody>
      </p:sp>
      <p:sp>
        <p:nvSpPr>
          <p:cNvPr id="151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690570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 name="スライド イメージ プレースホルダー 1"/>
          <p:cNvSpPr>
            <a:spLocks noGrp="1" noRot="1" noChangeAspect="1"/>
          </p:cNvSpPr>
          <p:nvPr>
            <p:ph type="sldImg"/>
          </p:nvPr>
        </p:nvSpPr>
        <p:spPr/>
      </p:sp>
      <p:sp>
        <p:nvSpPr>
          <p:cNvPr id="2406" name="ノート プレースホルダー 2"/>
          <p:cNvSpPr>
            <a:spLocks noGrp="1"/>
          </p:cNvSpPr>
          <p:nvPr>
            <p:ph type="body" idx="1"/>
          </p:nvPr>
        </p:nvSpPr>
        <p:spPr/>
        <p:txBody>
          <a:bodyPr/>
          <a:lstStyle/>
          <a:p>
            <a:r>
              <a:rPr lang="ja-JP" altLang="en-US" sz="1100" dirty="0"/>
              <a:t>では、実際検討していただきました、手立てと週間計画表を使って、サービス調整にうつっていきます。</a:t>
            </a:r>
          </a:p>
        </p:txBody>
      </p:sp>
      <p:sp>
        <p:nvSpPr>
          <p:cNvPr id="2407"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74841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 name="スライド イメージ プレースホルダー 1"/>
          <p:cNvSpPr>
            <a:spLocks noGrp="1" noRot="1" noChangeAspect="1"/>
          </p:cNvSpPr>
          <p:nvPr>
            <p:ph type="sldImg"/>
          </p:nvPr>
        </p:nvSpPr>
        <p:spPr>
          <a:xfrm>
            <a:off x="406400" y="1230313"/>
            <a:ext cx="5895975" cy="3317875"/>
          </a:xfrm>
        </p:spPr>
      </p:sp>
      <p:sp>
        <p:nvSpPr>
          <p:cNvPr id="2417" name="ノート プレースホルダー 2"/>
          <p:cNvSpPr>
            <a:spLocks noGrp="1"/>
          </p:cNvSpPr>
          <p:nvPr>
            <p:ph type="body" idx="1"/>
          </p:nvPr>
        </p:nvSpPr>
        <p:spPr/>
        <p:txBody>
          <a:bodyPr/>
          <a:lstStyle/>
          <a:p>
            <a:r>
              <a:rPr lang="ja-JP" altLang="en-US" sz="1100" dirty="0"/>
              <a:t>説明する際に気をつけて頂きたい事は、その人が理解しやすい方法なのか、</a:t>
            </a:r>
            <a:endParaRPr lang="en-US" altLang="ja-JP" sz="1100" dirty="0"/>
          </a:p>
          <a:p>
            <a:r>
              <a:rPr lang="ja-JP" altLang="en-US" sz="1100" dirty="0"/>
              <a:t>例えば、話し方など、簡単な漢字やひらがなを使う事や文字が読めなければ</a:t>
            </a:r>
            <a:endParaRPr lang="en-US" altLang="ja-JP" sz="1100" dirty="0"/>
          </a:p>
          <a:p>
            <a:r>
              <a:rPr lang="ja-JP" altLang="en-US" sz="1100" dirty="0"/>
              <a:t>絵や写真、またあたり前のように使ってしまいがちな専門用語ばかり使わないなどです。</a:t>
            </a:r>
            <a:endParaRPr lang="en-US" altLang="ja-JP" sz="1100" dirty="0"/>
          </a:p>
          <a:p>
            <a:endParaRPr lang="en-US" altLang="ja-JP" sz="1100" dirty="0"/>
          </a:p>
          <a:p>
            <a:r>
              <a:rPr lang="ja-JP" altLang="en-US" sz="1100" dirty="0"/>
              <a:t>私たちがここまで必死に検討してきた県二さんはどういう方でしょうか？</a:t>
            </a:r>
            <a:endParaRPr lang="en-US" altLang="ja-JP" sz="1100" dirty="0"/>
          </a:p>
          <a:p>
            <a:r>
              <a:rPr lang="ja-JP" altLang="en-US" sz="1100" dirty="0"/>
              <a:t>県二さんをイメージして説明場面を行ってみましょう。</a:t>
            </a:r>
          </a:p>
        </p:txBody>
      </p:sp>
      <p:sp>
        <p:nvSpPr>
          <p:cNvPr id="2418"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444182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 name="スライド イメージ プレースホルダー 1"/>
          <p:cNvSpPr>
            <a:spLocks noGrp="1" noRot="1" noChangeAspect="1"/>
          </p:cNvSpPr>
          <p:nvPr>
            <p:ph type="sldImg"/>
          </p:nvPr>
        </p:nvSpPr>
        <p:spPr>
          <a:xfrm>
            <a:off x="422275" y="1243013"/>
            <a:ext cx="5953125" cy="3349625"/>
          </a:xfrm>
        </p:spPr>
      </p:sp>
      <p:sp>
        <p:nvSpPr>
          <p:cNvPr id="2427" name="ノート プレースホルダー 2"/>
          <p:cNvSpPr>
            <a:spLocks noGrp="1"/>
          </p:cNvSpPr>
          <p:nvPr>
            <p:ph type="body" idx="1"/>
          </p:nvPr>
        </p:nvSpPr>
        <p:spPr>
          <a:xfrm>
            <a:off x="679768" y="4777196"/>
            <a:ext cx="5438140" cy="4340762"/>
          </a:xfrm>
        </p:spPr>
        <p:txBody>
          <a:bodyPr/>
          <a:lstStyle/>
          <a:p>
            <a:endParaRPr kumimoji="1" lang="en-US" altLang="ja-JP" dirty="0"/>
          </a:p>
        </p:txBody>
      </p:sp>
      <p:sp>
        <p:nvSpPr>
          <p:cNvPr id="2428" name="スライド番号プレースホルダー 3"/>
          <p:cNvSpPr>
            <a:spLocks noGrp="1"/>
          </p:cNvSpPr>
          <p:nvPr>
            <p:ph type="sldNum" sz="quarter" idx="10"/>
          </p:nvPr>
        </p:nvSpPr>
        <p:spPr/>
        <p:txBody>
          <a:bodyPr/>
          <a:lstStyle/>
          <a:p>
            <a:fld id="{51E3C232-0401-4BD9-A6AB-E788227857D1}" type="slidenum">
              <a:rPr kumimoji="1" lang="ja-JP" altLang="en-US" smtClean="0"/>
              <a:t>84</a:t>
            </a:fld>
            <a:endParaRPr kumimoji="1" lang="ja-JP" altLang="en-US"/>
          </a:p>
        </p:txBody>
      </p:sp>
      <p:sp>
        <p:nvSpPr>
          <p:cNvPr id="242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2636361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3" name="スライド イメージ プレースホルダー 1"/>
          <p:cNvSpPr>
            <a:spLocks noGrp="1" noRot="1" noChangeAspect="1"/>
          </p:cNvSpPr>
          <p:nvPr>
            <p:ph type="sldImg"/>
          </p:nvPr>
        </p:nvSpPr>
        <p:spPr/>
      </p:sp>
      <p:sp>
        <p:nvSpPr>
          <p:cNvPr id="2434" name="ノート プレースホルダー 2"/>
          <p:cNvSpPr>
            <a:spLocks noGrp="1"/>
          </p:cNvSpPr>
          <p:nvPr>
            <p:ph type="body" idx="1"/>
          </p:nvPr>
        </p:nvSpPr>
        <p:spPr/>
        <p:txBody>
          <a:bodyPr/>
          <a:lstStyle/>
          <a:p>
            <a:r>
              <a:rPr kumimoji="1" lang="ja-JP" altLang="en-US" dirty="0"/>
              <a:t>皆さん、お疲れさまでした。</a:t>
            </a:r>
            <a:endParaRPr kumimoji="1" lang="en-US" altLang="ja-JP" dirty="0"/>
          </a:p>
          <a:p>
            <a:r>
              <a:rPr kumimoji="1" lang="ja-JP" altLang="en-US" dirty="0"/>
              <a:t>本日のﾗｽﾄになります。</a:t>
            </a:r>
            <a:endParaRPr kumimoji="1" lang="en-US" altLang="ja-JP" dirty="0"/>
          </a:p>
          <a:p>
            <a:endParaRPr kumimoji="1" lang="en-US" altLang="ja-JP" dirty="0"/>
          </a:p>
        </p:txBody>
      </p:sp>
      <p:sp>
        <p:nvSpPr>
          <p:cNvPr id="2435"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85</a:t>
            </a:fld>
            <a:endParaRPr lang="ja-JP" altLang="en-US">
              <a:solidFill>
                <a:prstClr val="black"/>
              </a:solidFill>
              <a:latin typeface="Calibri"/>
              <a:ea typeface="ＭＳ Ｐゴシック" panose="020B0600070205080204" pitchFamily="50" charset="-128"/>
            </a:endParaRPr>
          </a:p>
        </p:txBody>
      </p:sp>
      <p:sp>
        <p:nvSpPr>
          <p:cNvPr id="243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33565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3" name="スライド イメージ プレースホルダー 1"/>
          <p:cNvSpPr>
            <a:spLocks noGrp="1" noRot="1" noChangeAspect="1"/>
          </p:cNvSpPr>
          <p:nvPr>
            <p:ph type="sldImg"/>
          </p:nvPr>
        </p:nvSpPr>
        <p:spPr/>
      </p:sp>
      <p:sp>
        <p:nvSpPr>
          <p:cNvPr id="2444" name="ノート プレースホルダー 2"/>
          <p:cNvSpPr>
            <a:spLocks noGrp="1"/>
          </p:cNvSpPr>
          <p:nvPr>
            <p:ph type="body" idx="1"/>
          </p:nvPr>
        </p:nvSpPr>
        <p:spPr/>
        <p:txBody>
          <a:bodyPr/>
          <a:lstStyle/>
          <a:p>
            <a:r>
              <a:rPr lang="ja-JP" altLang="en-US" sz="1100" dirty="0"/>
              <a:t>振返り・評価シートを手元に準備してください。</a:t>
            </a:r>
            <a:endParaRPr lang="en-US" altLang="ja-JP" sz="1100" dirty="0"/>
          </a:p>
          <a:p>
            <a:r>
              <a:rPr lang="ja-JP" altLang="en-US" sz="1100" dirty="0"/>
              <a:t>また、本日の行ってきたコマの項目　〇〇〇まで評価と</a:t>
            </a:r>
            <a:endParaRPr lang="en-US" altLang="ja-JP" sz="1100" dirty="0"/>
          </a:p>
          <a:p>
            <a:r>
              <a:rPr lang="ja-JP" altLang="en-US" sz="1100" dirty="0"/>
              <a:t>気づき等を個人で５分程度で記入してください。</a:t>
            </a:r>
            <a:endParaRPr lang="en-US" altLang="ja-JP" sz="1100" dirty="0"/>
          </a:p>
          <a:p>
            <a:endParaRPr lang="en-US" altLang="ja-JP" sz="1100" dirty="0"/>
          </a:p>
          <a:p>
            <a:r>
              <a:rPr lang="ja-JP" altLang="en-US" sz="1100" dirty="0"/>
              <a:t>そのあと、グループで共有の時間を</a:t>
            </a:r>
            <a:r>
              <a:rPr lang="en-US" altLang="ja-JP" sz="1100" dirty="0"/>
              <a:t>15</a:t>
            </a:r>
            <a:r>
              <a:rPr lang="ja-JP" altLang="en-US" sz="1100" dirty="0"/>
              <a:t>分取ります。</a:t>
            </a:r>
            <a:endParaRPr lang="en-US" altLang="ja-JP" sz="1100" dirty="0"/>
          </a:p>
          <a:p>
            <a:endParaRPr lang="en-US" altLang="ja-JP" sz="1100" dirty="0"/>
          </a:p>
          <a:p>
            <a:r>
              <a:rPr lang="ja-JP" altLang="en-US" sz="1100" dirty="0"/>
              <a:t>それでは、どうぞ始めてください。</a:t>
            </a:r>
          </a:p>
        </p:txBody>
      </p:sp>
      <p:sp>
        <p:nvSpPr>
          <p:cNvPr id="2445" name="スライド番号プレースホルダー 3"/>
          <p:cNvSpPr>
            <a:spLocks noGrp="1"/>
          </p:cNvSpPr>
          <p:nvPr>
            <p:ph type="sldNum" sz="quarter" idx="5"/>
          </p:nvPr>
        </p:nvSpPr>
        <p:spPr/>
        <p:txBody>
          <a:bodyPr/>
          <a:lstStyle/>
          <a:p>
            <a:fld id="{29BD601E-CC35-4D44-9072-44D059BC992F}" type="slidenum">
              <a:rPr kumimoji="1" lang="ja-JP" altLang="en-US" smtClean="0"/>
              <a:t>86</a:t>
            </a:fld>
            <a:endParaRPr kumimoji="1" lang="ja-JP" altLang="en-US"/>
          </a:p>
        </p:txBody>
      </p:sp>
      <p:sp>
        <p:nvSpPr>
          <p:cNvPr id="24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6393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 name="スライド イメージ プレースホルダー 1"/>
          <p:cNvSpPr>
            <a:spLocks noGrp="1" noRot="1" noChangeAspect="1"/>
          </p:cNvSpPr>
          <p:nvPr>
            <p:ph type="sldImg"/>
          </p:nvPr>
        </p:nvSpPr>
        <p:spPr/>
      </p:sp>
      <p:sp>
        <p:nvSpPr>
          <p:cNvPr id="1523" name="ノート プレースホルダー 2"/>
          <p:cNvSpPr>
            <a:spLocks noGrp="1"/>
          </p:cNvSpPr>
          <p:nvPr>
            <p:ph type="body" idx="1"/>
          </p:nvPr>
        </p:nvSpPr>
        <p:spPr/>
        <p:txBody>
          <a:bodyPr/>
          <a:lstStyle/>
          <a:p>
            <a:r>
              <a:rPr kumimoji="1" lang="ja-JP" altLang="en-US" sz="1100" dirty="0"/>
              <a:t>昨日行ったアセスメントは、ニーズ（県二さんの本当の想い）を導き出すツールです。</a:t>
            </a:r>
            <a:endParaRPr kumimoji="1" lang="en-US" altLang="ja-JP" sz="1100" dirty="0"/>
          </a:p>
          <a:p>
            <a:r>
              <a:rPr kumimoji="1" lang="ja-JP" altLang="en-US" sz="1100" dirty="0"/>
              <a:t>収集した情報から課題や解決するための支援方法などを導き出すことができます。そして、県二さんが持つ内面的な部分や環境的な強み（ストレングス）を重視することの重要性について演習を通して学びました。</a:t>
            </a:r>
            <a:endParaRPr kumimoji="1" lang="en-US" altLang="ja-JP" sz="1100" dirty="0"/>
          </a:p>
          <a:p>
            <a:endParaRPr kumimoji="1" lang="en-US" altLang="ja-JP" sz="1100" dirty="0"/>
          </a:p>
          <a:p>
            <a:r>
              <a:rPr kumimoji="1" lang="ja-JP" altLang="en-US" sz="1100" dirty="0"/>
              <a:t>このアセスメントについて、さらに理解を深めていただくために補足説明をします。</a:t>
            </a:r>
            <a:endParaRPr kumimoji="1" lang="en-US" altLang="ja-JP" sz="1100" dirty="0"/>
          </a:p>
          <a:p>
            <a:r>
              <a:rPr kumimoji="1" lang="ja-JP" altLang="en-US" sz="1100" dirty="0"/>
              <a:t>佐藤清一郎さん、よろしくお願いします。</a:t>
            </a:r>
            <a:endParaRPr kumimoji="1" lang="en-US" altLang="ja-JP" sz="1100" dirty="0"/>
          </a:p>
        </p:txBody>
      </p:sp>
      <p:sp>
        <p:nvSpPr>
          <p:cNvPr id="1524" name="スライド番号プレースホルダー 3"/>
          <p:cNvSpPr>
            <a:spLocks noGrp="1"/>
          </p:cNvSpPr>
          <p:nvPr>
            <p:ph type="sldNum" sz="quarter" idx="5"/>
          </p:nvPr>
        </p:nvSpPr>
        <p:spPr/>
        <p:txBody>
          <a:bodyPr/>
          <a:lstStyle/>
          <a:p>
            <a:fld id="{29BD601E-CC35-4D44-9072-44D059BC992F}" type="slidenum">
              <a:rPr kumimoji="1" lang="ja-JP" altLang="en-US" smtClean="0"/>
              <a:t>9</a:t>
            </a:fld>
            <a:endParaRPr kumimoji="1" lang="ja-JP" altLang="en-US"/>
          </a:p>
        </p:txBody>
      </p:sp>
      <p:sp>
        <p:nvSpPr>
          <p:cNvPr id="152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1745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826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73876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773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1107"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1108" name="日付プレースホルダー 3"/>
          <p:cNvSpPr>
            <a:spLocks noGrp="1"/>
          </p:cNvSpPr>
          <p:nvPr>
            <p:ph type="dt" sz="half" idx="10"/>
          </p:nvPr>
        </p:nvSpPr>
        <p:spPr/>
        <p:txBody>
          <a:bodyPr/>
          <a:lstStyle/>
          <a:p>
            <a:r>
              <a:rPr lang="en-US" altLang="ja-JP"/>
              <a:t>2022/8/3</a:t>
            </a:r>
            <a:endParaRPr lang="en-US"/>
          </a:p>
        </p:txBody>
      </p:sp>
      <p:sp>
        <p:nvSpPr>
          <p:cNvPr id="1109" name="フッター プレースホルダー 4"/>
          <p:cNvSpPr>
            <a:spLocks noGrp="1"/>
          </p:cNvSpPr>
          <p:nvPr>
            <p:ph type="ftr" sz="quarter" idx="11"/>
          </p:nvPr>
        </p:nvSpPr>
        <p:spPr/>
        <p:txBody>
          <a:bodyPr/>
          <a:lstStyle/>
          <a:p>
            <a:endParaRPr lang="en-US"/>
          </a:p>
        </p:txBody>
      </p:sp>
      <p:sp>
        <p:nvSpPr>
          <p:cNvPr id="1110"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84071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kumimoji="1" lang="ja-JP" altLang="en-US"/>
              <a:t>マスター タイトルの書式設定</a:t>
            </a:r>
          </a:p>
        </p:txBody>
      </p:sp>
      <p:sp>
        <p:nvSpPr>
          <p:cNvPr id="111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4" name="日付プレースホルダー 3"/>
          <p:cNvSpPr>
            <a:spLocks noGrp="1"/>
          </p:cNvSpPr>
          <p:nvPr>
            <p:ph type="dt" sz="half" idx="10"/>
          </p:nvPr>
        </p:nvSpPr>
        <p:spPr/>
        <p:txBody>
          <a:bodyPr/>
          <a:lstStyle/>
          <a:p>
            <a:r>
              <a:rPr lang="en-US" altLang="ja-JP"/>
              <a:t>2022/8/3</a:t>
            </a:r>
            <a:endParaRPr lang="en-US"/>
          </a:p>
        </p:txBody>
      </p:sp>
      <p:sp>
        <p:nvSpPr>
          <p:cNvPr id="1115" name="フッター プレースホルダー 4"/>
          <p:cNvSpPr>
            <a:spLocks noGrp="1"/>
          </p:cNvSpPr>
          <p:nvPr>
            <p:ph type="ftr" sz="quarter" idx="11"/>
          </p:nvPr>
        </p:nvSpPr>
        <p:spPr/>
        <p:txBody>
          <a:bodyPr/>
          <a:lstStyle/>
          <a:p>
            <a:endParaRPr lang="en-US"/>
          </a:p>
        </p:txBody>
      </p:sp>
      <p:sp>
        <p:nvSpPr>
          <p:cNvPr id="111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5274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1119"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1120" name="日付プレースホルダー 3"/>
          <p:cNvSpPr>
            <a:spLocks noGrp="1"/>
          </p:cNvSpPr>
          <p:nvPr>
            <p:ph type="dt" sz="half" idx="10"/>
          </p:nvPr>
        </p:nvSpPr>
        <p:spPr/>
        <p:txBody>
          <a:bodyPr/>
          <a:lstStyle/>
          <a:p>
            <a:r>
              <a:rPr lang="en-US" altLang="ja-JP"/>
              <a:t>2022/8/3</a:t>
            </a:r>
            <a:endParaRPr lang="en-US"/>
          </a:p>
        </p:txBody>
      </p:sp>
      <p:sp>
        <p:nvSpPr>
          <p:cNvPr id="1121" name="フッター プレースホルダー 4"/>
          <p:cNvSpPr>
            <a:spLocks noGrp="1"/>
          </p:cNvSpPr>
          <p:nvPr>
            <p:ph type="ftr" sz="quarter" idx="11"/>
          </p:nvPr>
        </p:nvSpPr>
        <p:spPr/>
        <p:txBody>
          <a:bodyPr/>
          <a:lstStyle/>
          <a:p>
            <a:endParaRPr lang="en-US"/>
          </a:p>
        </p:txBody>
      </p:sp>
      <p:sp>
        <p:nvSpPr>
          <p:cNvPr id="1122"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13977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kumimoji="1" lang="ja-JP" altLang="en-US"/>
              <a:t>マスター タイトルの書式設定</a:t>
            </a:r>
          </a:p>
        </p:txBody>
      </p:sp>
      <p:sp>
        <p:nvSpPr>
          <p:cNvPr id="1125"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6"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7" name="日付プレースホルダー 4"/>
          <p:cNvSpPr>
            <a:spLocks noGrp="1"/>
          </p:cNvSpPr>
          <p:nvPr>
            <p:ph type="dt" sz="half" idx="10"/>
          </p:nvPr>
        </p:nvSpPr>
        <p:spPr/>
        <p:txBody>
          <a:bodyPr/>
          <a:lstStyle/>
          <a:p>
            <a:r>
              <a:rPr lang="en-US" altLang="ja-JP"/>
              <a:t>2022/8/3</a:t>
            </a:r>
            <a:endParaRPr lang="en-US"/>
          </a:p>
        </p:txBody>
      </p:sp>
      <p:sp>
        <p:nvSpPr>
          <p:cNvPr id="1128" name="フッター プレースホルダー 5"/>
          <p:cNvSpPr>
            <a:spLocks noGrp="1"/>
          </p:cNvSpPr>
          <p:nvPr>
            <p:ph type="ftr" sz="quarter" idx="11"/>
          </p:nvPr>
        </p:nvSpPr>
        <p:spPr/>
        <p:txBody>
          <a:bodyPr/>
          <a:lstStyle/>
          <a:p>
            <a:endParaRPr lang="en-US"/>
          </a:p>
        </p:txBody>
      </p:sp>
      <p:sp>
        <p:nvSpPr>
          <p:cNvPr id="1129"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56453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1132"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133"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4"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135"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6" name="日付プレースホルダー 6"/>
          <p:cNvSpPr>
            <a:spLocks noGrp="1"/>
          </p:cNvSpPr>
          <p:nvPr>
            <p:ph type="dt" sz="half" idx="10"/>
          </p:nvPr>
        </p:nvSpPr>
        <p:spPr/>
        <p:txBody>
          <a:bodyPr/>
          <a:lstStyle/>
          <a:p>
            <a:r>
              <a:rPr lang="en-US" altLang="ja-JP"/>
              <a:t>2022/8/3</a:t>
            </a:r>
            <a:endParaRPr lang="en-US"/>
          </a:p>
        </p:txBody>
      </p:sp>
      <p:sp>
        <p:nvSpPr>
          <p:cNvPr id="1137" name="フッター プレースホルダー 7"/>
          <p:cNvSpPr>
            <a:spLocks noGrp="1"/>
          </p:cNvSpPr>
          <p:nvPr>
            <p:ph type="ftr" sz="quarter" idx="11"/>
          </p:nvPr>
        </p:nvSpPr>
        <p:spPr/>
        <p:txBody>
          <a:bodyPr/>
          <a:lstStyle/>
          <a:p>
            <a:endParaRPr lang="en-US"/>
          </a:p>
        </p:txBody>
      </p:sp>
      <p:sp>
        <p:nvSpPr>
          <p:cNvPr id="1138" name="スライド番号プレースホルダー 8"/>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72601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kumimoji="1" lang="ja-JP" altLang="en-US"/>
              <a:t>マスター タイトルの書式設定</a:t>
            </a:r>
          </a:p>
        </p:txBody>
      </p:sp>
      <p:sp>
        <p:nvSpPr>
          <p:cNvPr id="1141" name="日付プレースホルダー 2"/>
          <p:cNvSpPr>
            <a:spLocks noGrp="1"/>
          </p:cNvSpPr>
          <p:nvPr>
            <p:ph type="dt" sz="half" idx="10"/>
          </p:nvPr>
        </p:nvSpPr>
        <p:spPr/>
        <p:txBody>
          <a:bodyPr/>
          <a:lstStyle/>
          <a:p>
            <a:r>
              <a:rPr lang="en-US" altLang="ja-JP"/>
              <a:t>2022/8/3</a:t>
            </a:r>
            <a:endParaRPr lang="en-US"/>
          </a:p>
        </p:txBody>
      </p:sp>
      <p:sp>
        <p:nvSpPr>
          <p:cNvPr id="1142" name="フッター プレースホルダー 3"/>
          <p:cNvSpPr>
            <a:spLocks noGrp="1"/>
          </p:cNvSpPr>
          <p:nvPr>
            <p:ph type="ftr" sz="quarter" idx="11"/>
          </p:nvPr>
        </p:nvSpPr>
        <p:spPr/>
        <p:txBody>
          <a:bodyPr/>
          <a:lstStyle/>
          <a:p>
            <a:endParaRPr lang="en-US"/>
          </a:p>
        </p:txBody>
      </p:sp>
      <p:sp>
        <p:nvSpPr>
          <p:cNvPr id="1143" name="スライド番号プレースホルダー 4"/>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26836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日付プレースホルダー 1"/>
          <p:cNvSpPr>
            <a:spLocks noGrp="1"/>
          </p:cNvSpPr>
          <p:nvPr>
            <p:ph type="dt" sz="half" idx="10"/>
          </p:nvPr>
        </p:nvSpPr>
        <p:spPr/>
        <p:txBody>
          <a:bodyPr/>
          <a:lstStyle/>
          <a:p>
            <a:r>
              <a:rPr lang="en-US" altLang="ja-JP"/>
              <a:t>2022/8/3</a:t>
            </a:r>
            <a:endParaRPr lang="en-US"/>
          </a:p>
        </p:txBody>
      </p:sp>
      <p:sp>
        <p:nvSpPr>
          <p:cNvPr id="1146" name="フッター プレースホルダー 2"/>
          <p:cNvSpPr>
            <a:spLocks noGrp="1"/>
          </p:cNvSpPr>
          <p:nvPr>
            <p:ph type="ftr" sz="quarter" idx="11"/>
          </p:nvPr>
        </p:nvSpPr>
        <p:spPr/>
        <p:txBody>
          <a:bodyPr/>
          <a:lstStyle/>
          <a:p>
            <a:endParaRPr lang="en-US"/>
          </a:p>
        </p:txBody>
      </p:sp>
      <p:sp>
        <p:nvSpPr>
          <p:cNvPr id="1147" name="スライド番号プレースホルダー 3"/>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80349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1150"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152" name="日付プレースホルダー 4"/>
          <p:cNvSpPr>
            <a:spLocks noGrp="1"/>
          </p:cNvSpPr>
          <p:nvPr>
            <p:ph type="dt" sz="half" idx="10"/>
          </p:nvPr>
        </p:nvSpPr>
        <p:spPr/>
        <p:txBody>
          <a:bodyPr/>
          <a:lstStyle/>
          <a:p>
            <a:r>
              <a:rPr lang="en-US" altLang="ja-JP"/>
              <a:t>2022/8/3</a:t>
            </a:r>
            <a:endParaRPr lang="en-US"/>
          </a:p>
        </p:txBody>
      </p:sp>
      <p:sp>
        <p:nvSpPr>
          <p:cNvPr id="1153" name="フッター プレースホルダー 5"/>
          <p:cNvSpPr>
            <a:spLocks noGrp="1"/>
          </p:cNvSpPr>
          <p:nvPr>
            <p:ph type="ftr" sz="quarter" idx="11"/>
          </p:nvPr>
        </p:nvSpPr>
        <p:spPr/>
        <p:txBody>
          <a:bodyPr/>
          <a:lstStyle/>
          <a:p>
            <a:endParaRPr lang="en-US"/>
          </a:p>
        </p:txBody>
      </p:sp>
      <p:sp>
        <p:nvSpPr>
          <p:cNvPr id="1154"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71026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54625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1157"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1158"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159" name="日付プレースホルダー 4"/>
          <p:cNvSpPr>
            <a:spLocks noGrp="1"/>
          </p:cNvSpPr>
          <p:nvPr>
            <p:ph type="dt" sz="half" idx="10"/>
          </p:nvPr>
        </p:nvSpPr>
        <p:spPr/>
        <p:txBody>
          <a:bodyPr/>
          <a:lstStyle/>
          <a:p>
            <a:r>
              <a:rPr lang="en-US" altLang="ja-JP"/>
              <a:t>2022/8/3</a:t>
            </a:r>
            <a:endParaRPr lang="en-US"/>
          </a:p>
        </p:txBody>
      </p:sp>
      <p:sp>
        <p:nvSpPr>
          <p:cNvPr id="1160" name="フッター プレースホルダー 5"/>
          <p:cNvSpPr>
            <a:spLocks noGrp="1"/>
          </p:cNvSpPr>
          <p:nvPr>
            <p:ph type="ftr" sz="quarter" idx="11"/>
          </p:nvPr>
        </p:nvSpPr>
        <p:spPr/>
        <p:txBody>
          <a:bodyPr/>
          <a:lstStyle/>
          <a:p>
            <a:endParaRPr lang="en-US"/>
          </a:p>
        </p:txBody>
      </p:sp>
      <p:sp>
        <p:nvSpPr>
          <p:cNvPr id="1161"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68066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63" name="タイトル 1"/>
          <p:cNvSpPr>
            <a:spLocks noGrp="1"/>
          </p:cNvSpPr>
          <p:nvPr>
            <p:ph type="title"/>
          </p:nvPr>
        </p:nvSpPr>
        <p:spPr/>
        <p:txBody>
          <a:bodyPr/>
          <a:lstStyle/>
          <a:p>
            <a:r>
              <a:rPr kumimoji="1" lang="ja-JP" altLang="en-US"/>
              <a:t>マスター タイトルの書式設定</a:t>
            </a:r>
          </a:p>
        </p:txBody>
      </p:sp>
      <p:sp>
        <p:nvSpPr>
          <p:cNvPr id="116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5" name="日付プレースホルダー 3"/>
          <p:cNvSpPr>
            <a:spLocks noGrp="1"/>
          </p:cNvSpPr>
          <p:nvPr>
            <p:ph type="dt" sz="half" idx="10"/>
          </p:nvPr>
        </p:nvSpPr>
        <p:spPr/>
        <p:txBody>
          <a:bodyPr/>
          <a:lstStyle/>
          <a:p>
            <a:r>
              <a:rPr lang="en-US" altLang="ja-JP"/>
              <a:t>2022/8/3</a:t>
            </a:r>
            <a:endParaRPr lang="en-US"/>
          </a:p>
        </p:txBody>
      </p:sp>
      <p:sp>
        <p:nvSpPr>
          <p:cNvPr id="1166" name="フッター プレースホルダー 4"/>
          <p:cNvSpPr>
            <a:spLocks noGrp="1"/>
          </p:cNvSpPr>
          <p:nvPr>
            <p:ph type="ftr" sz="quarter" idx="11"/>
          </p:nvPr>
        </p:nvSpPr>
        <p:spPr/>
        <p:txBody>
          <a:bodyPr/>
          <a:lstStyle/>
          <a:p>
            <a:endParaRPr lang="en-US"/>
          </a:p>
        </p:txBody>
      </p:sp>
      <p:sp>
        <p:nvSpPr>
          <p:cNvPr id="1167"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27220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1170"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日付プレースホルダー 3"/>
          <p:cNvSpPr>
            <a:spLocks noGrp="1"/>
          </p:cNvSpPr>
          <p:nvPr>
            <p:ph type="dt" sz="half" idx="10"/>
          </p:nvPr>
        </p:nvSpPr>
        <p:spPr/>
        <p:txBody>
          <a:bodyPr/>
          <a:lstStyle/>
          <a:p>
            <a:r>
              <a:rPr lang="en-US" altLang="ja-JP"/>
              <a:t>2022/8/3</a:t>
            </a:r>
            <a:endParaRPr lang="en-US"/>
          </a:p>
        </p:txBody>
      </p:sp>
      <p:sp>
        <p:nvSpPr>
          <p:cNvPr id="1172" name="フッター プレースホルダー 4"/>
          <p:cNvSpPr>
            <a:spLocks noGrp="1"/>
          </p:cNvSpPr>
          <p:nvPr>
            <p:ph type="ftr" sz="quarter" idx="11"/>
          </p:nvPr>
        </p:nvSpPr>
        <p:spPr/>
        <p:txBody>
          <a:bodyPr/>
          <a:lstStyle/>
          <a:p>
            <a:endParaRPr lang="en-US"/>
          </a:p>
        </p:txBody>
      </p:sp>
      <p:sp>
        <p:nvSpPr>
          <p:cNvPr id="1173"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00049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1175" name="タイトル 1"/>
          <p:cNvSpPr>
            <a:spLocks noGrp="1"/>
          </p:cNvSpPr>
          <p:nvPr>
            <p:ph type="title"/>
          </p:nvPr>
        </p:nvSpPr>
        <p:spPr>
          <a:xfrm>
            <a:off x="766293" y="304801"/>
            <a:ext cx="10667047" cy="1216025"/>
          </a:xfrm>
        </p:spPr>
        <p:txBody>
          <a:bodyPr/>
          <a:lstStyle/>
          <a:p>
            <a:r>
              <a:rPr lang="ja-JP" altLang="en-US"/>
              <a:t>マスタ タイトルの書式設定</a:t>
            </a:r>
          </a:p>
        </p:txBody>
      </p:sp>
      <p:sp>
        <p:nvSpPr>
          <p:cNvPr id="1176" name="表プレースホルダ 2"/>
          <p:cNvSpPr>
            <a:spLocks noGrp="1"/>
          </p:cNvSpPr>
          <p:nvPr>
            <p:ph type="tbl" idx="1"/>
          </p:nvPr>
        </p:nvSpPr>
        <p:spPr>
          <a:xfrm>
            <a:off x="756766" y="1752600"/>
            <a:ext cx="10667047" cy="4267200"/>
          </a:xfrm>
        </p:spPr>
        <p:txBody>
          <a:bodyPr/>
          <a:lstStyle/>
          <a:p>
            <a:pPr lvl="0"/>
            <a:endParaRPr lang="ja-JP" altLang="en-US" noProof="0" dirty="0"/>
          </a:p>
        </p:txBody>
      </p:sp>
      <p:sp>
        <p:nvSpPr>
          <p:cNvPr id="1177" name="Rectangle 6"/>
          <p:cNvSpPr>
            <a:spLocks noGrp="1" noChangeArrowheads="1"/>
          </p:cNvSpPr>
          <p:nvPr>
            <p:ph type="dt" sz="half" idx="10"/>
          </p:nvPr>
        </p:nvSpPr>
        <p:spPr>
          <a:ln/>
        </p:spPr>
        <p:txBody>
          <a:bodyPr/>
          <a:lstStyle>
            <a:lvl1pPr>
              <a:defRPr/>
            </a:lvl1pPr>
          </a:lstStyle>
          <a:p>
            <a:pPr>
              <a:defRPr/>
            </a:pPr>
            <a:r>
              <a:rPr lang="en-US" altLang="ja-JP"/>
              <a:t>2022/8/3</a:t>
            </a:r>
          </a:p>
        </p:txBody>
      </p:sp>
      <p:sp>
        <p:nvSpPr>
          <p:cNvPr id="117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8"/>
          <p:cNvSpPr>
            <a:spLocks noGrp="1" noChangeArrowheads="1"/>
          </p:cNvSpPr>
          <p:nvPr>
            <p:ph type="sldNum" sz="quarter" idx="12"/>
          </p:nvPr>
        </p:nvSpPr>
        <p:spPr>
          <a:ln/>
        </p:spPr>
        <p:txBody>
          <a:bodyPr/>
          <a:lstStyle>
            <a:lvl1pPr>
              <a:defRPr/>
            </a:lvl1pPr>
          </a:lstStyle>
          <a:p>
            <a:pPr>
              <a:defRPr/>
            </a:pPr>
            <a:fld id="{9358213C-BAE5-4CB7-A7C0-44408145C25F}" type="slidenum">
              <a:rPr lang="en-US" altLang="ja-JP"/>
              <a:pPr>
                <a:defRPr/>
              </a:pPr>
              <a:t>‹#›</a:t>
            </a:fld>
            <a:endParaRPr lang="en-US" altLang="ja-JP" dirty="0"/>
          </a:p>
        </p:txBody>
      </p:sp>
    </p:spTree>
    <p:extLst>
      <p:ext uri="{BB962C8B-B14F-4D97-AF65-F5344CB8AC3E}">
        <p14:creationId xmlns:p14="http://schemas.microsoft.com/office/powerpoint/2010/main" val="19256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87"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18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89" name="Date Placeholder 3"/>
          <p:cNvSpPr>
            <a:spLocks noGrp="1"/>
          </p:cNvSpPr>
          <p:nvPr>
            <p:ph type="dt" sz="half" idx="10"/>
          </p:nvPr>
        </p:nvSpPr>
        <p:spPr/>
        <p:txBody>
          <a:bodyPr/>
          <a:lstStyle/>
          <a:p>
            <a:r>
              <a:rPr lang="en-US" altLang="ja-JP"/>
              <a:t>2022/8/3</a:t>
            </a:r>
            <a:endParaRPr lang="en-US" dirty="0"/>
          </a:p>
        </p:txBody>
      </p:sp>
      <p:sp>
        <p:nvSpPr>
          <p:cNvPr id="1190" name="Footer Placeholder 4"/>
          <p:cNvSpPr>
            <a:spLocks noGrp="1"/>
          </p:cNvSpPr>
          <p:nvPr>
            <p:ph type="ftr" sz="quarter" idx="11"/>
          </p:nvPr>
        </p:nvSpPr>
        <p:spPr/>
        <p:txBody>
          <a:bodyPr/>
          <a:lstStyle/>
          <a:p>
            <a:endParaRPr lang="en-US" dirty="0"/>
          </a:p>
        </p:txBody>
      </p:sp>
      <p:sp>
        <p:nvSpPr>
          <p:cNvPr id="119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835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93" name="Title 1"/>
          <p:cNvSpPr>
            <a:spLocks noGrp="1"/>
          </p:cNvSpPr>
          <p:nvPr>
            <p:ph type="title"/>
          </p:nvPr>
        </p:nvSpPr>
        <p:spPr/>
        <p:txBody>
          <a:bodyPr/>
          <a:lstStyle/>
          <a:p>
            <a:r>
              <a:rPr lang="ja-JP" altLang="en-US"/>
              <a:t>マスター タイトルの書式設定</a:t>
            </a:r>
            <a:endParaRPr lang="en-US" dirty="0"/>
          </a:p>
        </p:txBody>
      </p:sp>
      <p:sp>
        <p:nvSpPr>
          <p:cNvPr id="1194"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5" name="Date Placeholder 3"/>
          <p:cNvSpPr>
            <a:spLocks noGrp="1"/>
          </p:cNvSpPr>
          <p:nvPr>
            <p:ph type="dt" sz="half" idx="10"/>
          </p:nvPr>
        </p:nvSpPr>
        <p:spPr/>
        <p:txBody>
          <a:bodyPr/>
          <a:lstStyle/>
          <a:p>
            <a:r>
              <a:rPr lang="en-US" altLang="ja-JP"/>
              <a:t>2022/8/3</a:t>
            </a:r>
            <a:endParaRPr lang="en-US" dirty="0"/>
          </a:p>
        </p:txBody>
      </p:sp>
      <p:sp>
        <p:nvSpPr>
          <p:cNvPr id="1196" name="Footer Placeholder 4"/>
          <p:cNvSpPr>
            <a:spLocks noGrp="1"/>
          </p:cNvSpPr>
          <p:nvPr>
            <p:ph type="ftr" sz="quarter" idx="11"/>
          </p:nvPr>
        </p:nvSpPr>
        <p:spPr/>
        <p:txBody>
          <a:bodyPr/>
          <a:lstStyle/>
          <a:p>
            <a:endParaRPr lang="en-US" dirty="0"/>
          </a:p>
        </p:txBody>
      </p:sp>
      <p:sp>
        <p:nvSpPr>
          <p:cNvPr id="119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16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99" name="Title 1"/>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endParaRPr lang="en-US" dirty="0"/>
          </a:p>
        </p:txBody>
      </p:sp>
      <p:sp>
        <p:nvSpPr>
          <p:cNvPr id="1200"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201" name="Date Placeholder 3"/>
          <p:cNvSpPr>
            <a:spLocks noGrp="1"/>
          </p:cNvSpPr>
          <p:nvPr>
            <p:ph type="dt" sz="half" idx="10"/>
          </p:nvPr>
        </p:nvSpPr>
        <p:spPr/>
        <p:txBody>
          <a:bodyPr/>
          <a:lstStyle/>
          <a:p>
            <a:r>
              <a:rPr lang="en-US" altLang="ja-JP"/>
              <a:t>2022/8/3</a:t>
            </a:r>
            <a:endParaRPr lang="en-US" dirty="0"/>
          </a:p>
        </p:txBody>
      </p:sp>
      <p:sp>
        <p:nvSpPr>
          <p:cNvPr id="1202" name="Footer Placeholder 4"/>
          <p:cNvSpPr>
            <a:spLocks noGrp="1"/>
          </p:cNvSpPr>
          <p:nvPr>
            <p:ph type="ftr" sz="quarter" idx="11"/>
          </p:nvPr>
        </p:nvSpPr>
        <p:spPr/>
        <p:txBody>
          <a:bodyPr/>
          <a:lstStyle/>
          <a:p>
            <a:endParaRPr lang="en-US" dirty="0"/>
          </a:p>
        </p:txBody>
      </p:sp>
      <p:sp>
        <p:nvSpPr>
          <p:cNvPr id="120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92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05" name="Title 1"/>
          <p:cNvSpPr>
            <a:spLocks noGrp="1"/>
          </p:cNvSpPr>
          <p:nvPr>
            <p:ph type="title"/>
          </p:nvPr>
        </p:nvSpPr>
        <p:spPr/>
        <p:txBody>
          <a:bodyPr/>
          <a:lstStyle/>
          <a:p>
            <a:r>
              <a:rPr lang="ja-JP" altLang="en-US"/>
              <a:t>マスター タイトルの書式設定</a:t>
            </a:r>
            <a:endParaRPr lang="en-US" dirty="0"/>
          </a:p>
        </p:txBody>
      </p:sp>
      <p:sp>
        <p:nvSpPr>
          <p:cNvPr id="1206"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7"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8" name="Date Placeholder 4"/>
          <p:cNvSpPr>
            <a:spLocks noGrp="1"/>
          </p:cNvSpPr>
          <p:nvPr>
            <p:ph type="dt" sz="half" idx="10"/>
          </p:nvPr>
        </p:nvSpPr>
        <p:spPr/>
        <p:txBody>
          <a:bodyPr/>
          <a:lstStyle/>
          <a:p>
            <a:r>
              <a:rPr lang="en-US" altLang="ja-JP"/>
              <a:t>2022/8/3</a:t>
            </a:r>
            <a:endParaRPr lang="en-US" dirty="0"/>
          </a:p>
        </p:txBody>
      </p:sp>
      <p:sp>
        <p:nvSpPr>
          <p:cNvPr id="1209" name="Footer Placeholder 5"/>
          <p:cNvSpPr>
            <a:spLocks noGrp="1"/>
          </p:cNvSpPr>
          <p:nvPr>
            <p:ph type="ftr" sz="quarter" idx="11"/>
          </p:nvPr>
        </p:nvSpPr>
        <p:spPr/>
        <p:txBody>
          <a:bodyPr/>
          <a:lstStyle/>
          <a:p>
            <a:endParaRPr lang="en-US" dirty="0"/>
          </a:p>
        </p:txBody>
      </p:sp>
      <p:sp>
        <p:nvSpPr>
          <p:cNvPr id="1210"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2930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1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dirty="0"/>
          </a:p>
        </p:txBody>
      </p:sp>
      <p:sp>
        <p:nvSpPr>
          <p:cNvPr id="121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1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1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7" name="Date Placeholder 6"/>
          <p:cNvSpPr>
            <a:spLocks noGrp="1"/>
          </p:cNvSpPr>
          <p:nvPr>
            <p:ph type="dt" sz="half" idx="10"/>
          </p:nvPr>
        </p:nvSpPr>
        <p:spPr/>
        <p:txBody>
          <a:bodyPr/>
          <a:lstStyle/>
          <a:p>
            <a:r>
              <a:rPr lang="en-US" altLang="ja-JP"/>
              <a:t>2022/8/3</a:t>
            </a:r>
            <a:endParaRPr lang="en-US" dirty="0"/>
          </a:p>
        </p:txBody>
      </p:sp>
      <p:sp>
        <p:nvSpPr>
          <p:cNvPr id="1218" name="Footer Placeholder 7"/>
          <p:cNvSpPr>
            <a:spLocks noGrp="1"/>
          </p:cNvSpPr>
          <p:nvPr>
            <p:ph type="ftr" sz="quarter" idx="11"/>
          </p:nvPr>
        </p:nvSpPr>
        <p:spPr/>
        <p:txBody>
          <a:bodyPr/>
          <a:lstStyle/>
          <a:p>
            <a:endParaRPr lang="en-US" dirty="0"/>
          </a:p>
        </p:txBody>
      </p:sp>
      <p:sp>
        <p:nvSpPr>
          <p:cNvPr id="121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81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21" name="Title 1"/>
          <p:cNvSpPr>
            <a:spLocks noGrp="1"/>
          </p:cNvSpPr>
          <p:nvPr>
            <p:ph type="title"/>
          </p:nvPr>
        </p:nvSpPr>
        <p:spPr/>
        <p:txBody>
          <a:bodyPr/>
          <a:lstStyle/>
          <a:p>
            <a:r>
              <a:rPr lang="ja-JP" altLang="en-US"/>
              <a:t>マスター タイトルの書式設定</a:t>
            </a:r>
            <a:endParaRPr lang="en-US" dirty="0"/>
          </a:p>
        </p:txBody>
      </p:sp>
      <p:sp>
        <p:nvSpPr>
          <p:cNvPr id="1222" name="Date Placeholder 2"/>
          <p:cNvSpPr>
            <a:spLocks noGrp="1"/>
          </p:cNvSpPr>
          <p:nvPr>
            <p:ph type="dt" sz="half" idx="10"/>
          </p:nvPr>
        </p:nvSpPr>
        <p:spPr/>
        <p:txBody>
          <a:bodyPr/>
          <a:lstStyle/>
          <a:p>
            <a:r>
              <a:rPr lang="en-US" altLang="ja-JP"/>
              <a:t>2022/8/3</a:t>
            </a:r>
            <a:endParaRPr lang="en-US" dirty="0"/>
          </a:p>
        </p:txBody>
      </p:sp>
      <p:sp>
        <p:nvSpPr>
          <p:cNvPr id="1223" name="Footer Placeholder 3"/>
          <p:cNvSpPr>
            <a:spLocks noGrp="1"/>
          </p:cNvSpPr>
          <p:nvPr>
            <p:ph type="ftr" sz="quarter" idx="11"/>
          </p:nvPr>
        </p:nvSpPr>
        <p:spPr/>
        <p:txBody>
          <a:bodyPr/>
          <a:lstStyle/>
          <a:p>
            <a:endParaRPr lang="en-US" dirty="0"/>
          </a:p>
        </p:txBody>
      </p:sp>
      <p:sp>
        <p:nvSpPr>
          <p:cNvPr id="1224"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55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2393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26" name="Date Placeholder 1"/>
          <p:cNvSpPr>
            <a:spLocks noGrp="1"/>
          </p:cNvSpPr>
          <p:nvPr>
            <p:ph type="dt" sz="half" idx="10"/>
          </p:nvPr>
        </p:nvSpPr>
        <p:spPr/>
        <p:txBody>
          <a:bodyPr/>
          <a:lstStyle/>
          <a:p>
            <a:r>
              <a:rPr lang="en-US" altLang="ja-JP"/>
              <a:t>2022/8/3</a:t>
            </a:r>
            <a:endParaRPr lang="en-US" dirty="0"/>
          </a:p>
        </p:txBody>
      </p:sp>
      <p:sp>
        <p:nvSpPr>
          <p:cNvPr id="1227" name="Footer Placeholder 2"/>
          <p:cNvSpPr>
            <a:spLocks noGrp="1"/>
          </p:cNvSpPr>
          <p:nvPr>
            <p:ph type="ftr" sz="quarter" idx="11"/>
          </p:nvPr>
        </p:nvSpPr>
        <p:spPr/>
        <p:txBody>
          <a:bodyPr/>
          <a:lstStyle/>
          <a:p>
            <a:endParaRPr lang="en-US" dirty="0"/>
          </a:p>
        </p:txBody>
      </p:sp>
      <p:sp>
        <p:nvSpPr>
          <p:cNvPr id="1228"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701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30"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231"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3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33" name="Date Placeholder 4"/>
          <p:cNvSpPr>
            <a:spLocks noGrp="1"/>
          </p:cNvSpPr>
          <p:nvPr>
            <p:ph type="dt" sz="half" idx="10"/>
          </p:nvPr>
        </p:nvSpPr>
        <p:spPr/>
        <p:txBody>
          <a:bodyPr/>
          <a:lstStyle/>
          <a:p>
            <a:r>
              <a:rPr lang="en-US" altLang="ja-JP"/>
              <a:t>2022/8/3</a:t>
            </a:r>
            <a:endParaRPr lang="en-US" dirty="0"/>
          </a:p>
        </p:txBody>
      </p:sp>
      <p:sp>
        <p:nvSpPr>
          <p:cNvPr id="1234" name="Footer Placeholder 5"/>
          <p:cNvSpPr>
            <a:spLocks noGrp="1"/>
          </p:cNvSpPr>
          <p:nvPr>
            <p:ph type="ftr" sz="quarter" idx="11"/>
          </p:nvPr>
        </p:nvSpPr>
        <p:spPr/>
        <p:txBody>
          <a:bodyPr/>
          <a:lstStyle/>
          <a:p>
            <a:endParaRPr lang="en-US" dirty="0"/>
          </a:p>
        </p:txBody>
      </p:sp>
      <p:sp>
        <p:nvSpPr>
          <p:cNvPr id="1235"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49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37"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238"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23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40" name="Date Placeholder 4"/>
          <p:cNvSpPr>
            <a:spLocks noGrp="1"/>
          </p:cNvSpPr>
          <p:nvPr>
            <p:ph type="dt" sz="half" idx="10"/>
          </p:nvPr>
        </p:nvSpPr>
        <p:spPr/>
        <p:txBody>
          <a:bodyPr/>
          <a:lstStyle/>
          <a:p>
            <a:r>
              <a:rPr lang="en-US" altLang="ja-JP"/>
              <a:t>2022/8/3</a:t>
            </a:r>
            <a:endParaRPr lang="en-US" dirty="0"/>
          </a:p>
        </p:txBody>
      </p:sp>
      <p:sp>
        <p:nvSpPr>
          <p:cNvPr id="1241" name="Footer Placeholder 5"/>
          <p:cNvSpPr>
            <a:spLocks noGrp="1"/>
          </p:cNvSpPr>
          <p:nvPr>
            <p:ph type="ftr" sz="quarter" idx="11"/>
          </p:nvPr>
        </p:nvSpPr>
        <p:spPr/>
        <p:txBody>
          <a:bodyPr/>
          <a:lstStyle/>
          <a:p>
            <a:endParaRPr lang="en-US" dirty="0"/>
          </a:p>
        </p:txBody>
      </p:sp>
      <p:sp>
        <p:nvSpPr>
          <p:cNvPr id="1242"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47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44" name="Title 1"/>
          <p:cNvSpPr>
            <a:spLocks noGrp="1"/>
          </p:cNvSpPr>
          <p:nvPr>
            <p:ph type="title"/>
          </p:nvPr>
        </p:nvSpPr>
        <p:spPr/>
        <p:txBody>
          <a:bodyPr/>
          <a:lstStyle/>
          <a:p>
            <a:r>
              <a:rPr lang="ja-JP" altLang="en-US"/>
              <a:t>マスター タイトルの書式設定</a:t>
            </a:r>
            <a:endParaRPr lang="en-US" dirty="0"/>
          </a:p>
        </p:txBody>
      </p:sp>
      <p:sp>
        <p:nvSpPr>
          <p:cNvPr id="1245"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46" name="Date Placeholder 3"/>
          <p:cNvSpPr>
            <a:spLocks noGrp="1"/>
          </p:cNvSpPr>
          <p:nvPr>
            <p:ph type="dt" sz="half" idx="10"/>
          </p:nvPr>
        </p:nvSpPr>
        <p:spPr/>
        <p:txBody>
          <a:bodyPr/>
          <a:lstStyle/>
          <a:p>
            <a:r>
              <a:rPr lang="en-US" altLang="ja-JP"/>
              <a:t>2022/8/3</a:t>
            </a:r>
            <a:endParaRPr lang="en-US" dirty="0"/>
          </a:p>
        </p:txBody>
      </p:sp>
      <p:sp>
        <p:nvSpPr>
          <p:cNvPr id="1247" name="Footer Placeholder 4"/>
          <p:cNvSpPr>
            <a:spLocks noGrp="1"/>
          </p:cNvSpPr>
          <p:nvPr>
            <p:ph type="ftr" sz="quarter" idx="11"/>
          </p:nvPr>
        </p:nvSpPr>
        <p:spPr/>
        <p:txBody>
          <a:bodyPr/>
          <a:lstStyle/>
          <a:p>
            <a:endParaRPr lang="en-US" dirty="0"/>
          </a:p>
        </p:txBody>
      </p:sp>
      <p:sp>
        <p:nvSpPr>
          <p:cNvPr id="124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041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50"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1251"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2" name="Date Placeholder 3"/>
          <p:cNvSpPr>
            <a:spLocks noGrp="1"/>
          </p:cNvSpPr>
          <p:nvPr>
            <p:ph type="dt" sz="half" idx="10"/>
          </p:nvPr>
        </p:nvSpPr>
        <p:spPr/>
        <p:txBody>
          <a:bodyPr/>
          <a:lstStyle/>
          <a:p>
            <a:r>
              <a:rPr lang="en-US" altLang="ja-JP"/>
              <a:t>2022/8/3</a:t>
            </a:r>
            <a:endParaRPr lang="en-US" dirty="0"/>
          </a:p>
        </p:txBody>
      </p:sp>
      <p:sp>
        <p:nvSpPr>
          <p:cNvPr id="1253" name="Footer Placeholder 4"/>
          <p:cNvSpPr>
            <a:spLocks noGrp="1"/>
          </p:cNvSpPr>
          <p:nvPr>
            <p:ph type="ftr" sz="quarter" idx="11"/>
          </p:nvPr>
        </p:nvSpPr>
        <p:spPr/>
        <p:txBody>
          <a:bodyPr/>
          <a:lstStyle/>
          <a:p>
            <a:endParaRPr lang="en-US" dirty="0"/>
          </a:p>
        </p:txBody>
      </p:sp>
      <p:sp>
        <p:nvSpPr>
          <p:cNvPr id="1254"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89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6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26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264" name="Date Placeholder 3"/>
          <p:cNvSpPr>
            <a:spLocks noGrp="1"/>
          </p:cNvSpPr>
          <p:nvPr>
            <p:ph type="dt" sz="half" idx="10"/>
          </p:nvPr>
        </p:nvSpPr>
        <p:spPr/>
        <p:txBody>
          <a:bodyPr/>
          <a:lstStyle/>
          <a:p>
            <a:r>
              <a:rPr lang="en-US" altLang="ja-JP"/>
              <a:t>2022/8/3</a:t>
            </a:r>
            <a:endParaRPr lang="en-US" dirty="0"/>
          </a:p>
        </p:txBody>
      </p:sp>
      <p:sp>
        <p:nvSpPr>
          <p:cNvPr id="1265" name="Footer Placeholder 4"/>
          <p:cNvSpPr>
            <a:spLocks noGrp="1"/>
          </p:cNvSpPr>
          <p:nvPr>
            <p:ph type="ftr" sz="quarter" idx="11"/>
          </p:nvPr>
        </p:nvSpPr>
        <p:spPr/>
        <p:txBody>
          <a:bodyPr/>
          <a:lstStyle/>
          <a:p>
            <a:endParaRPr lang="en-US" dirty="0"/>
          </a:p>
        </p:txBody>
      </p:sp>
      <p:sp>
        <p:nvSpPr>
          <p:cNvPr id="126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0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68" name="Title 1"/>
          <p:cNvSpPr>
            <a:spLocks noGrp="1"/>
          </p:cNvSpPr>
          <p:nvPr>
            <p:ph type="title"/>
          </p:nvPr>
        </p:nvSpPr>
        <p:spPr/>
        <p:txBody>
          <a:bodyPr/>
          <a:lstStyle/>
          <a:p>
            <a:r>
              <a:rPr lang="ja-JP" altLang="en-US"/>
              <a:t>マスター タイトルの書式設定</a:t>
            </a:r>
            <a:endParaRPr lang="en-US" dirty="0"/>
          </a:p>
        </p:txBody>
      </p:sp>
      <p:sp>
        <p:nvSpPr>
          <p:cNvPr id="1269"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70" name="Date Placeholder 3"/>
          <p:cNvSpPr>
            <a:spLocks noGrp="1"/>
          </p:cNvSpPr>
          <p:nvPr>
            <p:ph type="dt" sz="half" idx="10"/>
          </p:nvPr>
        </p:nvSpPr>
        <p:spPr/>
        <p:txBody>
          <a:bodyPr/>
          <a:lstStyle/>
          <a:p>
            <a:r>
              <a:rPr lang="en-US" altLang="ja-JP"/>
              <a:t>2022/8/3</a:t>
            </a:r>
            <a:endParaRPr lang="en-US" dirty="0"/>
          </a:p>
        </p:txBody>
      </p:sp>
      <p:sp>
        <p:nvSpPr>
          <p:cNvPr id="1271" name="Footer Placeholder 4"/>
          <p:cNvSpPr>
            <a:spLocks noGrp="1"/>
          </p:cNvSpPr>
          <p:nvPr>
            <p:ph type="ftr" sz="quarter" idx="11"/>
          </p:nvPr>
        </p:nvSpPr>
        <p:spPr/>
        <p:txBody>
          <a:bodyPr/>
          <a:lstStyle/>
          <a:p>
            <a:endParaRPr lang="en-US" dirty="0"/>
          </a:p>
        </p:txBody>
      </p:sp>
      <p:sp>
        <p:nvSpPr>
          <p:cNvPr id="127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969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74"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275"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276" name="Date Placeholder 3"/>
          <p:cNvSpPr>
            <a:spLocks noGrp="1"/>
          </p:cNvSpPr>
          <p:nvPr>
            <p:ph type="dt" sz="half" idx="10"/>
          </p:nvPr>
        </p:nvSpPr>
        <p:spPr/>
        <p:txBody>
          <a:bodyPr/>
          <a:lstStyle/>
          <a:p>
            <a:r>
              <a:rPr lang="en-US" altLang="ja-JP"/>
              <a:t>2022/8/3</a:t>
            </a:r>
            <a:endParaRPr lang="en-US" dirty="0"/>
          </a:p>
        </p:txBody>
      </p:sp>
      <p:sp>
        <p:nvSpPr>
          <p:cNvPr id="1277" name="Footer Placeholder 4"/>
          <p:cNvSpPr>
            <a:spLocks noGrp="1"/>
          </p:cNvSpPr>
          <p:nvPr>
            <p:ph type="ftr" sz="quarter" idx="11"/>
          </p:nvPr>
        </p:nvSpPr>
        <p:spPr/>
        <p:txBody>
          <a:bodyPr/>
          <a:lstStyle/>
          <a:p>
            <a:endParaRPr lang="en-US" dirty="0"/>
          </a:p>
        </p:txBody>
      </p:sp>
      <p:sp>
        <p:nvSpPr>
          <p:cNvPr id="127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333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80" name="Title 1"/>
          <p:cNvSpPr>
            <a:spLocks noGrp="1"/>
          </p:cNvSpPr>
          <p:nvPr>
            <p:ph type="title"/>
          </p:nvPr>
        </p:nvSpPr>
        <p:spPr/>
        <p:txBody>
          <a:bodyPr/>
          <a:lstStyle/>
          <a:p>
            <a:r>
              <a:rPr lang="ja-JP" altLang="en-US"/>
              <a:t>マスター タイトルの書式設定</a:t>
            </a:r>
            <a:endParaRPr lang="en-US" dirty="0"/>
          </a:p>
        </p:txBody>
      </p:sp>
      <p:sp>
        <p:nvSpPr>
          <p:cNvPr id="1281"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2"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3" name="Date Placeholder 4"/>
          <p:cNvSpPr>
            <a:spLocks noGrp="1"/>
          </p:cNvSpPr>
          <p:nvPr>
            <p:ph type="dt" sz="half" idx="10"/>
          </p:nvPr>
        </p:nvSpPr>
        <p:spPr/>
        <p:txBody>
          <a:bodyPr/>
          <a:lstStyle/>
          <a:p>
            <a:r>
              <a:rPr lang="en-US" altLang="ja-JP"/>
              <a:t>2022/8/3</a:t>
            </a:r>
            <a:endParaRPr lang="en-US" dirty="0"/>
          </a:p>
        </p:txBody>
      </p:sp>
      <p:sp>
        <p:nvSpPr>
          <p:cNvPr id="1284" name="Footer Placeholder 5"/>
          <p:cNvSpPr>
            <a:spLocks noGrp="1"/>
          </p:cNvSpPr>
          <p:nvPr>
            <p:ph type="ftr" sz="quarter" idx="11"/>
          </p:nvPr>
        </p:nvSpPr>
        <p:spPr/>
        <p:txBody>
          <a:bodyPr/>
          <a:lstStyle/>
          <a:p>
            <a:endParaRPr lang="en-US" dirty="0"/>
          </a:p>
        </p:txBody>
      </p:sp>
      <p:sp>
        <p:nvSpPr>
          <p:cNvPr id="1285"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52686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87"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288"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89"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90"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91"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92" name="Date Placeholder 6"/>
          <p:cNvSpPr>
            <a:spLocks noGrp="1"/>
          </p:cNvSpPr>
          <p:nvPr>
            <p:ph type="dt" sz="half" idx="10"/>
          </p:nvPr>
        </p:nvSpPr>
        <p:spPr/>
        <p:txBody>
          <a:bodyPr/>
          <a:lstStyle/>
          <a:p>
            <a:r>
              <a:rPr lang="en-US" altLang="ja-JP"/>
              <a:t>2022/8/3</a:t>
            </a:r>
            <a:endParaRPr lang="en-US" dirty="0"/>
          </a:p>
        </p:txBody>
      </p:sp>
      <p:sp>
        <p:nvSpPr>
          <p:cNvPr id="1293" name="Footer Placeholder 7"/>
          <p:cNvSpPr>
            <a:spLocks noGrp="1"/>
          </p:cNvSpPr>
          <p:nvPr>
            <p:ph type="ftr" sz="quarter" idx="11"/>
          </p:nvPr>
        </p:nvSpPr>
        <p:spPr/>
        <p:txBody>
          <a:bodyPr/>
          <a:lstStyle/>
          <a:p>
            <a:endParaRPr lang="en-US" dirty="0"/>
          </a:p>
        </p:txBody>
      </p:sp>
      <p:sp>
        <p:nvSpPr>
          <p:cNvPr id="1294"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4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474351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96" name="Title 1"/>
          <p:cNvSpPr>
            <a:spLocks noGrp="1"/>
          </p:cNvSpPr>
          <p:nvPr>
            <p:ph type="title"/>
          </p:nvPr>
        </p:nvSpPr>
        <p:spPr/>
        <p:txBody>
          <a:bodyPr/>
          <a:lstStyle/>
          <a:p>
            <a:r>
              <a:rPr lang="ja-JP" altLang="en-US"/>
              <a:t>マスター タイトルの書式設定</a:t>
            </a:r>
            <a:endParaRPr lang="en-US" dirty="0"/>
          </a:p>
        </p:txBody>
      </p:sp>
      <p:sp>
        <p:nvSpPr>
          <p:cNvPr id="1297" name="Date Placeholder 2"/>
          <p:cNvSpPr>
            <a:spLocks noGrp="1"/>
          </p:cNvSpPr>
          <p:nvPr>
            <p:ph type="dt" sz="half" idx="10"/>
          </p:nvPr>
        </p:nvSpPr>
        <p:spPr/>
        <p:txBody>
          <a:bodyPr/>
          <a:lstStyle/>
          <a:p>
            <a:r>
              <a:rPr lang="en-US" altLang="ja-JP"/>
              <a:t>2022/8/3</a:t>
            </a:r>
            <a:endParaRPr lang="en-US" dirty="0"/>
          </a:p>
        </p:txBody>
      </p:sp>
      <p:sp>
        <p:nvSpPr>
          <p:cNvPr id="1298" name="Footer Placeholder 3"/>
          <p:cNvSpPr>
            <a:spLocks noGrp="1"/>
          </p:cNvSpPr>
          <p:nvPr>
            <p:ph type="ftr" sz="quarter" idx="11"/>
          </p:nvPr>
        </p:nvSpPr>
        <p:spPr/>
        <p:txBody>
          <a:bodyPr/>
          <a:lstStyle/>
          <a:p>
            <a:endParaRPr lang="en-US" dirty="0"/>
          </a:p>
        </p:txBody>
      </p:sp>
      <p:sp>
        <p:nvSpPr>
          <p:cNvPr id="1299"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877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01" name="Date Placeholder 1"/>
          <p:cNvSpPr>
            <a:spLocks noGrp="1"/>
          </p:cNvSpPr>
          <p:nvPr>
            <p:ph type="dt" sz="half" idx="10"/>
          </p:nvPr>
        </p:nvSpPr>
        <p:spPr/>
        <p:txBody>
          <a:bodyPr/>
          <a:lstStyle/>
          <a:p>
            <a:r>
              <a:rPr lang="en-US" altLang="ja-JP"/>
              <a:t>2022/8/3</a:t>
            </a:r>
            <a:endParaRPr lang="en-US" dirty="0"/>
          </a:p>
        </p:txBody>
      </p:sp>
      <p:sp>
        <p:nvSpPr>
          <p:cNvPr id="1302" name="Footer Placeholder 2"/>
          <p:cNvSpPr>
            <a:spLocks noGrp="1"/>
          </p:cNvSpPr>
          <p:nvPr>
            <p:ph type="ftr" sz="quarter" idx="11"/>
          </p:nvPr>
        </p:nvSpPr>
        <p:spPr/>
        <p:txBody>
          <a:bodyPr/>
          <a:lstStyle/>
          <a:p>
            <a:endParaRPr lang="en-US" dirty="0"/>
          </a:p>
        </p:txBody>
      </p:sp>
      <p:sp>
        <p:nvSpPr>
          <p:cNvPr id="1303"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802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305"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06"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0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08" name="Date Placeholder 4"/>
          <p:cNvSpPr>
            <a:spLocks noGrp="1"/>
          </p:cNvSpPr>
          <p:nvPr>
            <p:ph type="dt" sz="half" idx="10"/>
          </p:nvPr>
        </p:nvSpPr>
        <p:spPr/>
        <p:txBody>
          <a:bodyPr/>
          <a:lstStyle/>
          <a:p>
            <a:r>
              <a:rPr lang="en-US" altLang="ja-JP"/>
              <a:t>2022/8/3</a:t>
            </a:r>
            <a:endParaRPr lang="en-US" dirty="0"/>
          </a:p>
        </p:txBody>
      </p:sp>
      <p:sp>
        <p:nvSpPr>
          <p:cNvPr id="1309" name="Footer Placeholder 5"/>
          <p:cNvSpPr>
            <a:spLocks noGrp="1"/>
          </p:cNvSpPr>
          <p:nvPr>
            <p:ph type="ftr" sz="quarter" idx="11"/>
          </p:nvPr>
        </p:nvSpPr>
        <p:spPr/>
        <p:txBody>
          <a:bodyPr/>
          <a:lstStyle/>
          <a:p>
            <a:endParaRPr lang="en-US" dirty="0"/>
          </a:p>
        </p:txBody>
      </p:sp>
      <p:sp>
        <p:nvSpPr>
          <p:cNvPr id="1310"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261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1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1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3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15" name="Date Placeholder 4"/>
          <p:cNvSpPr>
            <a:spLocks noGrp="1"/>
          </p:cNvSpPr>
          <p:nvPr>
            <p:ph type="dt" sz="half" idx="10"/>
          </p:nvPr>
        </p:nvSpPr>
        <p:spPr/>
        <p:txBody>
          <a:bodyPr/>
          <a:lstStyle/>
          <a:p>
            <a:r>
              <a:rPr lang="en-US" altLang="ja-JP"/>
              <a:t>2022/8/3</a:t>
            </a:r>
            <a:endParaRPr lang="en-US" dirty="0"/>
          </a:p>
        </p:txBody>
      </p:sp>
      <p:sp>
        <p:nvSpPr>
          <p:cNvPr id="1316" name="Footer Placeholder 5"/>
          <p:cNvSpPr>
            <a:spLocks noGrp="1"/>
          </p:cNvSpPr>
          <p:nvPr>
            <p:ph type="ftr" sz="quarter" idx="11"/>
          </p:nvPr>
        </p:nvSpPr>
        <p:spPr/>
        <p:txBody>
          <a:bodyPr/>
          <a:lstStyle/>
          <a:p>
            <a:endParaRPr lang="en-US" dirty="0"/>
          </a:p>
        </p:txBody>
      </p:sp>
      <p:sp>
        <p:nvSpPr>
          <p:cNvPr id="131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76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319" name="Title 1"/>
          <p:cNvSpPr>
            <a:spLocks noGrp="1"/>
          </p:cNvSpPr>
          <p:nvPr>
            <p:ph type="title"/>
          </p:nvPr>
        </p:nvSpPr>
        <p:spPr/>
        <p:txBody>
          <a:bodyPr/>
          <a:lstStyle/>
          <a:p>
            <a:r>
              <a:rPr lang="ja-JP" altLang="en-US"/>
              <a:t>マスター タイトルの書式設定</a:t>
            </a:r>
            <a:endParaRPr lang="en-US" dirty="0"/>
          </a:p>
        </p:txBody>
      </p:sp>
      <p:sp>
        <p:nvSpPr>
          <p:cNvPr id="1320"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1" name="Date Placeholder 3"/>
          <p:cNvSpPr>
            <a:spLocks noGrp="1"/>
          </p:cNvSpPr>
          <p:nvPr>
            <p:ph type="dt" sz="half" idx="10"/>
          </p:nvPr>
        </p:nvSpPr>
        <p:spPr/>
        <p:txBody>
          <a:bodyPr/>
          <a:lstStyle/>
          <a:p>
            <a:r>
              <a:rPr lang="en-US" altLang="ja-JP"/>
              <a:t>2022/8/3</a:t>
            </a:r>
            <a:endParaRPr lang="en-US" dirty="0"/>
          </a:p>
        </p:txBody>
      </p:sp>
      <p:sp>
        <p:nvSpPr>
          <p:cNvPr id="1322" name="Footer Placeholder 4"/>
          <p:cNvSpPr>
            <a:spLocks noGrp="1"/>
          </p:cNvSpPr>
          <p:nvPr>
            <p:ph type="ftr" sz="quarter" idx="11"/>
          </p:nvPr>
        </p:nvSpPr>
        <p:spPr/>
        <p:txBody>
          <a:bodyPr/>
          <a:lstStyle/>
          <a:p>
            <a:endParaRPr lang="en-US" dirty="0"/>
          </a:p>
        </p:txBody>
      </p:sp>
      <p:sp>
        <p:nvSpPr>
          <p:cNvPr id="132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829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325"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326"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7" name="Date Placeholder 3"/>
          <p:cNvSpPr>
            <a:spLocks noGrp="1"/>
          </p:cNvSpPr>
          <p:nvPr>
            <p:ph type="dt" sz="half" idx="10"/>
          </p:nvPr>
        </p:nvSpPr>
        <p:spPr/>
        <p:txBody>
          <a:bodyPr/>
          <a:lstStyle/>
          <a:p>
            <a:r>
              <a:rPr lang="en-US" altLang="ja-JP"/>
              <a:t>2022/8/3</a:t>
            </a:r>
            <a:endParaRPr lang="en-US" dirty="0"/>
          </a:p>
        </p:txBody>
      </p:sp>
      <p:sp>
        <p:nvSpPr>
          <p:cNvPr id="1328" name="Footer Placeholder 4"/>
          <p:cNvSpPr>
            <a:spLocks noGrp="1"/>
          </p:cNvSpPr>
          <p:nvPr>
            <p:ph type="ftr" sz="quarter" idx="11"/>
          </p:nvPr>
        </p:nvSpPr>
        <p:spPr/>
        <p:txBody>
          <a:bodyPr/>
          <a:lstStyle/>
          <a:p>
            <a:endParaRPr lang="en-US" dirty="0"/>
          </a:p>
        </p:txBody>
      </p:sp>
      <p:sp>
        <p:nvSpPr>
          <p:cNvPr id="1329"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822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337"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33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339"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40" name="Footer Placeholder 4"/>
          <p:cNvSpPr>
            <a:spLocks noGrp="1"/>
          </p:cNvSpPr>
          <p:nvPr>
            <p:ph type="ftr" sz="quarter" idx="11"/>
          </p:nvPr>
        </p:nvSpPr>
        <p:spPr/>
        <p:txBody>
          <a:bodyPr/>
          <a:lstStyle/>
          <a:p>
            <a:endParaRPr lang="en-US" dirty="0"/>
          </a:p>
        </p:txBody>
      </p:sp>
      <p:sp>
        <p:nvSpPr>
          <p:cNvPr id="134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3042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343" name="Title 1"/>
          <p:cNvSpPr>
            <a:spLocks noGrp="1"/>
          </p:cNvSpPr>
          <p:nvPr>
            <p:ph type="title"/>
          </p:nvPr>
        </p:nvSpPr>
        <p:spPr/>
        <p:txBody>
          <a:bodyPr/>
          <a:lstStyle/>
          <a:p>
            <a:r>
              <a:rPr lang="ja-JP" altLang="en-US"/>
              <a:t>マスター タイトルの書式設定</a:t>
            </a:r>
            <a:endParaRPr lang="en-US" dirty="0"/>
          </a:p>
        </p:txBody>
      </p:sp>
      <p:sp>
        <p:nvSpPr>
          <p:cNvPr id="1344"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45"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46" name="Footer Placeholder 4"/>
          <p:cNvSpPr>
            <a:spLocks noGrp="1"/>
          </p:cNvSpPr>
          <p:nvPr>
            <p:ph type="ftr" sz="quarter" idx="11"/>
          </p:nvPr>
        </p:nvSpPr>
        <p:spPr/>
        <p:txBody>
          <a:bodyPr/>
          <a:lstStyle/>
          <a:p>
            <a:endParaRPr lang="en-US" dirty="0"/>
          </a:p>
        </p:txBody>
      </p:sp>
      <p:sp>
        <p:nvSpPr>
          <p:cNvPr id="134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09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349"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350"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351"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52" name="Footer Placeholder 4"/>
          <p:cNvSpPr>
            <a:spLocks noGrp="1"/>
          </p:cNvSpPr>
          <p:nvPr>
            <p:ph type="ftr" sz="quarter" idx="11"/>
          </p:nvPr>
        </p:nvSpPr>
        <p:spPr/>
        <p:txBody>
          <a:bodyPr/>
          <a:lstStyle/>
          <a:p>
            <a:endParaRPr lang="en-US" dirty="0"/>
          </a:p>
        </p:txBody>
      </p:sp>
      <p:sp>
        <p:nvSpPr>
          <p:cNvPr id="135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2390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355" name="Title 1"/>
          <p:cNvSpPr>
            <a:spLocks noGrp="1"/>
          </p:cNvSpPr>
          <p:nvPr>
            <p:ph type="title"/>
          </p:nvPr>
        </p:nvSpPr>
        <p:spPr/>
        <p:txBody>
          <a:bodyPr/>
          <a:lstStyle/>
          <a:p>
            <a:r>
              <a:rPr lang="ja-JP" altLang="en-US"/>
              <a:t>マスター タイトルの書式設定</a:t>
            </a:r>
            <a:endParaRPr lang="en-US" dirty="0"/>
          </a:p>
        </p:txBody>
      </p:sp>
      <p:sp>
        <p:nvSpPr>
          <p:cNvPr id="1356"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57"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58" name="Date Placeholder 4"/>
          <p:cNvSpPr>
            <a:spLocks noGrp="1"/>
          </p:cNvSpPr>
          <p:nvPr>
            <p:ph type="dt" sz="half" idx="10"/>
          </p:nvPr>
        </p:nvSpPr>
        <p:spPr/>
        <p:txBody>
          <a:bodyPr/>
          <a:lstStyle/>
          <a:p>
            <a:fld id="{EB712588-04B1-427B-82EE-E8DB90309F08}" type="datetimeFigureOut">
              <a:rPr lang="en-US" smtClean="0"/>
              <a:t>7/1/2025</a:t>
            </a:fld>
            <a:endParaRPr lang="en-US" dirty="0"/>
          </a:p>
        </p:txBody>
      </p:sp>
      <p:sp>
        <p:nvSpPr>
          <p:cNvPr id="1359" name="Footer Placeholder 5"/>
          <p:cNvSpPr>
            <a:spLocks noGrp="1"/>
          </p:cNvSpPr>
          <p:nvPr>
            <p:ph type="ftr" sz="quarter" idx="11"/>
          </p:nvPr>
        </p:nvSpPr>
        <p:spPr/>
        <p:txBody>
          <a:bodyPr/>
          <a:lstStyle/>
          <a:p>
            <a:endParaRPr lang="en-US" dirty="0"/>
          </a:p>
        </p:txBody>
      </p:sp>
      <p:sp>
        <p:nvSpPr>
          <p:cNvPr id="1360"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99577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60720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6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36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6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6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6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67" name="Date Placeholder 6"/>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68" name="Footer Placeholder 7"/>
          <p:cNvSpPr>
            <a:spLocks noGrp="1"/>
          </p:cNvSpPr>
          <p:nvPr>
            <p:ph type="ftr" sz="quarter" idx="11"/>
          </p:nvPr>
        </p:nvSpPr>
        <p:spPr/>
        <p:txBody>
          <a:bodyPr/>
          <a:lstStyle/>
          <a:p>
            <a:endParaRPr lang="en-US" dirty="0"/>
          </a:p>
        </p:txBody>
      </p:sp>
      <p:sp>
        <p:nvSpPr>
          <p:cNvPr id="136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132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371" name="Title 1"/>
          <p:cNvSpPr>
            <a:spLocks noGrp="1"/>
          </p:cNvSpPr>
          <p:nvPr>
            <p:ph type="title"/>
          </p:nvPr>
        </p:nvSpPr>
        <p:spPr/>
        <p:txBody>
          <a:bodyPr/>
          <a:lstStyle/>
          <a:p>
            <a:r>
              <a:rPr lang="ja-JP" altLang="en-US"/>
              <a:t>マスター タイトルの書式設定</a:t>
            </a:r>
            <a:endParaRPr lang="en-US" dirty="0"/>
          </a:p>
        </p:txBody>
      </p:sp>
      <p:sp>
        <p:nvSpPr>
          <p:cNvPr id="1372" name="Date Placeholder 2"/>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73" name="Footer Placeholder 3"/>
          <p:cNvSpPr>
            <a:spLocks noGrp="1"/>
          </p:cNvSpPr>
          <p:nvPr>
            <p:ph type="ftr" sz="quarter" idx="11"/>
          </p:nvPr>
        </p:nvSpPr>
        <p:spPr/>
        <p:txBody>
          <a:bodyPr/>
          <a:lstStyle/>
          <a:p>
            <a:endParaRPr lang="en-US" dirty="0"/>
          </a:p>
        </p:txBody>
      </p:sp>
      <p:sp>
        <p:nvSpPr>
          <p:cNvPr id="1374"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125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76" name="Date Placeholder 1"/>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77" name="Footer Placeholder 2"/>
          <p:cNvSpPr>
            <a:spLocks noGrp="1"/>
          </p:cNvSpPr>
          <p:nvPr>
            <p:ph type="ftr" sz="quarter" idx="11"/>
          </p:nvPr>
        </p:nvSpPr>
        <p:spPr/>
        <p:txBody>
          <a:bodyPr/>
          <a:lstStyle/>
          <a:p>
            <a:endParaRPr lang="en-US" dirty="0"/>
          </a:p>
        </p:txBody>
      </p:sp>
      <p:sp>
        <p:nvSpPr>
          <p:cNvPr id="1378"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8687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380"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81"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8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83" name="Date Placeholder 4"/>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84" name="Footer Placeholder 5"/>
          <p:cNvSpPr>
            <a:spLocks noGrp="1"/>
          </p:cNvSpPr>
          <p:nvPr>
            <p:ph type="ftr" sz="quarter" idx="11"/>
          </p:nvPr>
        </p:nvSpPr>
        <p:spPr/>
        <p:txBody>
          <a:bodyPr/>
          <a:lstStyle/>
          <a:p>
            <a:endParaRPr lang="en-US" dirty="0"/>
          </a:p>
        </p:txBody>
      </p:sp>
      <p:sp>
        <p:nvSpPr>
          <p:cNvPr id="1385"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73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87"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88"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38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90" name="Date Placeholder 4"/>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91" name="Footer Placeholder 5"/>
          <p:cNvSpPr>
            <a:spLocks noGrp="1"/>
          </p:cNvSpPr>
          <p:nvPr>
            <p:ph type="ftr" sz="quarter" idx="11"/>
          </p:nvPr>
        </p:nvSpPr>
        <p:spPr/>
        <p:txBody>
          <a:bodyPr/>
          <a:lstStyle/>
          <a:p>
            <a:endParaRPr lang="en-US" dirty="0"/>
          </a:p>
        </p:txBody>
      </p:sp>
      <p:sp>
        <p:nvSpPr>
          <p:cNvPr id="1392"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936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394" name="Title 1"/>
          <p:cNvSpPr>
            <a:spLocks noGrp="1"/>
          </p:cNvSpPr>
          <p:nvPr>
            <p:ph type="title"/>
          </p:nvPr>
        </p:nvSpPr>
        <p:spPr/>
        <p:txBody>
          <a:bodyPr/>
          <a:lstStyle/>
          <a:p>
            <a:r>
              <a:rPr lang="ja-JP" altLang="en-US"/>
              <a:t>マスター タイトルの書式設定</a:t>
            </a:r>
            <a:endParaRPr lang="en-US" dirty="0"/>
          </a:p>
        </p:txBody>
      </p:sp>
      <p:sp>
        <p:nvSpPr>
          <p:cNvPr id="1395"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96"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397" name="Footer Placeholder 4"/>
          <p:cNvSpPr>
            <a:spLocks noGrp="1"/>
          </p:cNvSpPr>
          <p:nvPr>
            <p:ph type="ftr" sz="quarter" idx="11"/>
          </p:nvPr>
        </p:nvSpPr>
        <p:spPr/>
        <p:txBody>
          <a:bodyPr/>
          <a:lstStyle/>
          <a:p>
            <a:endParaRPr lang="en-US" dirty="0"/>
          </a:p>
        </p:txBody>
      </p:sp>
      <p:sp>
        <p:nvSpPr>
          <p:cNvPr id="139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630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400"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401"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02"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1403" name="Footer Placeholder 4"/>
          <p:cNvSpPr>
            <a:spLocks noGrp="1"/>
          </p:cNvSpPr>
          <p:nvPr>
            <p:ph type="ftr" sz="quarter" idx="11"/>
          </p:nvPr>
        </p:nvSpPr>
        <p:spPr/>
        <p:txBody>
          <a:bodyPr/>
          <a:lstStyle/>
          <a:p>
            <a:endParaRPr lang="en-US" dirty="0"/>
          </a:p>
        </p:txBody>
      </p:sp>
      <p:sp>
        <p:nvSpPr>
          <p:cNvPr id="1404"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0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91019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6699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301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32862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2022/8/3</a:t>
            </a:r>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4735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01"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2"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t>2022/8/3</a:t>
            </a:r>
            <a:endParaRPr lang="en-US"/>
          </a:p>
        </p:txBody>
      </p:sp>
      <p:sp>
        <p:nvSpPr>
          <p:cNvPr id="1103"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104"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D889E0-CAB2-4699-909D-B9A88D47ACBE}" type="slidenum">
              <a:rPr lang="en-US" smtClean="0"/>
              <a:pPr/>
              <a:t>‹#›</a:t>
            </a:fld>
            <a:endParaRPr lang="en-US"/>
          </a:p>
        </p:txBody>
      </p:sp>
    </p:spTree>
    <p:extLst>
      <p:ext uri="{BB962C8B-B14F-4D97-AF65-F5344CB8AC3E}">
        <p14:creationId xmlns:p14="http://schemas.microsoft.com/office/powerpoint/2010/main" val="750475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1"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82"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3"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184"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8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2698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6"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25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25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6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1994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332"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33"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7/1/2025</a:t>
            </a:fld>
            <a:endParaRPr lang="en-US" dirty="0"/>
          </a:p>
        </p:txBody>
      </p:sp>
      <p:sp>
        <p:nvSpPr>
          <p:cNvPr id="1334"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35"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3495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タイトル 1"/>
          <p:cNvSpPr>
            <a:spLocks noGrp="1"/>
          </p:cNvSpPr>
          <p:nvPr>
            <p:ph type="title"/>
          </p:nvPr>
        </p:nvSpPr>
        <p:spPr>
          <a:xfrm>
            <a:off x="192156" y="430040"/>
            <a:ext cx="11807687" cy="2547824"/>
          </a:xfrm>
        </p:spPr>
        <p:txBody>
          <a:bodyPr>
            <a:normAutofit/>
          </a:bodyPr>
          <a:lstStyle/>
          <a:p>
            <a:pPr algn="ctr"/>
            <a:r>
              <a:rPr lang="ja-JP" altLang="en-US" sz="4800" dirty="0">
                <a:latin typeface="メイリオ" panose="020B0604030504040204" pitchFamily="50" charset="-128"/>
                <a:ea typeface="メイリオ" panose="020B0604030504040204" pitchFamily="50" charset="-128"/>
              </a:rPr>
              <a:t>令和７年度</a:t>
            </a:r>
            <a:r>
              <a:rPr lang="en-US" altLang="ja-JP" sz="4800" dirty="0">
                <a:latin typeface="メイリオ" panose="020B0604030504040204" pitchFamily="50" charset="-128"/>
                <a:ea typeface="メイリオ" panose="020B0604030504040204" pitchFamily="50" charset="-128"/>
              </a:rPr>
              <a:t> </a:t>
            </a:r>
            <a:r>
              <a:rPr lang="ja-JP" altLang="en-US" sz="4800" dirty="0">
                <a:latin typeface="メイリオ" panose="020B0604030504040204" pitchFamily="50" charset="-128"/>
                <a:ea typeface="メイリオ" panose="020B0604030504040204" pitchFamily="50" charset="-128"/>
              </a:rPr>
              <a:t>福島県障がい者相談支援</a:t>
            </a:r>
            <a:br>
              <a:rPr lang="en-US" altLang="ja-JP" sz="4800" dirty="0">
                <a:latin typeface="メイリオ" panose="020B0604030504040204" pitchFamily="50" charset="-128"/>
                <a:ea typeface="メイリオ" panose="020B0604030504040204" pitchFamily="50" charset="-128"/>
              </a:rPr>
            </a:b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障がい者ｹｱﾏﾈｼﾞﾒﾝﾄ</a:t>
            </a: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従事者養成研修</a:t>
            </a:r>
          </a:p>
        </p:txBody>
      </p:sp>
      <p:sp>
        <p:nvSpPr>
          <p:cNvPr id="1419"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HGP創英角ﾎﾟｯﾌﾟ体" panose="040B0A00000000000000" pitchFamily="50" charset="-128"/>
              <a:ea typeface="HGP創英角ﾎﾟｯﾌﾟ体" panose="040B0A00000000000000" pitchFamily="50" charset="-128"/>
            </a:endParaRPr>
          </a:p>
        </p:txBody>
      </p:sp>
      <p:sp>
        <p:nvSpPr>
          <p:cNvPr id="1420" name="タイトル 1"/>
          <p:cNvSpPr txBox="1"/>
          <p:nvPr/>
        </p:nvSpPr>
        <p:spPr>
          <a:xfrm>
            <a:off x="1666875" y="3122338"/>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演習２日目</a:t>
            </a:r>
          </a:p>
        </p:txBody>
      </p:sp>
      <p:sp>
        <p:nvSpPr>
          <p:cNvPr id="1421" name="四角形: 角を丸くする 3"/>
          <p:cNvSpPr/>
          <p:nvPr/>
        </p:nvSpPr>
        <p:spPr>
          <a:xfrm>
            <a:off x="2041865" y="4613154"/>
            <a:ext cx="8489885" cy="189778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r>
              <a:rPr lang="en-US" altLang="ja-JP" sz="2400" b="1" dirty="0">
                <a:latin typeface="メイリオ" panose="020B0604030504040204" pitchFamily="50" charset="-128"/>
                <a:ea typeface="メイリオ" panose="020B0604030504040204" pitchFamily="50" charset="-128"/>
              </a:rPr>
              <a:t>A</a:t>
            </a:r>
            <a:r>
              <a:rPr lang="ja-JP" altLang="en-US" sz="2400" b="1" dirty="0">
                <a:latin typeface="メイリオ" panose="020B0604030504040204" pitchFamily="50" charset="-128"/>
                <a:ea typeface="メイリオ" panose="020B0604030504040204" pitchFamily="50" charset="-128"/>
              </a:rPr>
              <a:t>日程：　令和７年７月１７日（木）</a:t>
            </a:r>
            <a:endParaRPr lang="en-US" altLang="ja-JP" sz="2400" b="1" dirty="0">
              <a:latin typeface="メイリオ" panose="020B0604030504040204" pitchFamily="50" charset="-128"/>
              <a:ea typeface="メイリオ" panose="020B0604030504040204" pitchFamily="50" charset="-128"/>
            </a:endParaRPr>
          </a:p>
          <a:p>
            <a:pPr marL="0" indent="0" algn="ctr">
              <a:buNone/>
            </a:pPr>
            <a:r>
              <a:rPr lang="en-US" altLang="ja-JP" sz="2400" b="1" dirty="0">
                <a:latin typeface="メイリオ" panose="020B0604030504040204" pitchFamily="50" charset="-128"/>
                <a:ea typeface="メイリオ" panose="020B0604030504040204" pitchFamily="50" charset="-128"/>
              </a:rPr>
              <a:t>B</a:t>
            </a:r>
            <a:r>
              <a:rPr lang="ja-JP" altLang="en-US" sz="2400" b="1" dirty="0">
                <a:latin typeface="メイリオ" panose="020B0604030504040204" pitchFamily="50" charset="-128"/>
                <a:ea typeface="メイリオ" panose="020B0604030504040204" pitchFamily="50" charset="-128"/>
              </a:rPr>
              <a:t>日程：　令和７年７月２４日（木）</a:t>
            </a:r>
            <a:endParaRPr lang="en-US" altLang="ja-JP" sz="2400" b="1" dirty="0">
              <a:latin typeface="メイリオ" panose="020B0604030504040204" pitchFamily="50" charset="-128"/>
              <a:ea typeface="メイリオ" panose="020B0604030504040204" pitchFamily="50" charset="-128"/>
            </a:endParaRPr>
          </a:p>
          <a:p>
            <a:pPr marL="0" indent="0" algn="ctr">
              <a:buNone/>
            </a:pPr>
            <a:endParaRPr lang="en-US" altLang="ja-JP" sz="2400" b="1" dirty="0">
              <a:latin typeface="メイリオ" panose="020B0604030504040204" pitchFamily="50" charset="-128"/>
              <a:ea typeface="メイリオ" panose="020B0604030504040204" pitchFamily="50" charset="-128"/>
            </a:endParaRPr>
          </a:p>
          <a:p>
            <a:pPr marL="0" indent="0" algn="ctr">
              <a:buNone/>
            </a:pPr>
            <a:r>
              <a:rPr lang="ja-JP" altLang="en-US" sz="2400" b="1" dirty="0">
                <a:latin typeface="メイリオ" panose="020B0604030504040204" pitchFamily="50" charset="-128"/>
                <a:ea typeface="メイリオ" panose="020B0604030504040204" pitchFamily="50" charset="-128"/>
              </a:rPr>
              <a:t>場　所：　郡山市総合福祉センター</a:t>
            </a: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角丸四角形 2"/>
          <p:cNvSpPr/>
          <p:nvPr/>
        </p:nvSpPr>
        <p:spPr>
          <a:xfrm>
            <a:off x="1258957" y="1206661"/>
            <a:ext cx="985961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グループ内で昨日の振り返りを</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共有しましょう</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528" name="テキスト ボックス 4"/>
          <p:cNvSpPr txBox="1"/>
          <p:nvPr/>
        </p:nvSpPr>
        <p:spPr>
          <a:xfrm>
            <a:off x="4214191" y="4112064"/>
            <a:ext cx="3776870" cy="830104"/>
          </a:xfrm>
          <a:prstGeom prst="rect">
            <a:avLst/>
          </a:prstGeom>
          <a:noFill/>
        </p:spPr>
        <p:txBody>
          <a:bodyPr wrap="square" rtlCol="0">
            <a:spAutoFit/>
          </a:bodyPr>
          <a:lstStyle/>
          <a:p>
            <a:pPr algn="ctr"/>
            <a:r>
              <a:rPr kumimoji="1" lang="en-US" altLang="ja-JP" sz="4800" b="1" dirty="0">
                <a:latin typeface="メイリオ" panose="020B0604030504040204" pitchFamily="50" charset="-128"/>
                <a:ea typeface="メイリオ" panose="020B0604030504040204" pitchFamily="50" charset="-128"/>
              </a:rPr>
              <a:t>【</a:t>
            </a:r>
            <a:r>
              <a:rPr kumimoji="1" lang="ja-JP" altLang="en-US" sz="4800" b="1" dirty="0">
                <a:latin typeface="メイリオ" panose="020B0604030504040204" pitchFamily="50" charset="-128"/>
                <a:ea typeface="メイリオ" panose="020B0604030504040204" pitchFamily="50" charset="-128"/>
              </a:rPr>
              <a:t>１0分</a:t>
            </a:r>
            <a:r>
              <a:rPr kumimoji="1" lang="en-US" altLang="ja-JP" sz="4800" b="1" dirty="0">
                <a:latin typeface="メイリオ" panose="020B0604030504040204" pitchFamily="50" charset="-128"/>
                <a:ea typeface="メイリオ" panose="020B0604030504040204" pitchFamily="50" charset="-128"/>
              </a:rPr>
              <a:t>】</a:t>
            </a:r>
            <a:endParaRPr kumimoji="1"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37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テキスト ボックス 2"/>
          <p:cNvSpPr txBox="1"/>
          <p:nvPr/>
        </p:nvSpPr>
        <p:spPr>
          <a:xfrm>
            <a:off x="602724" y="1125392"/>
            <a:ext cx="508879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①昨日の振り返りの共有</a:t>
            </a:r>
            <a:endParaRPr kumimoji="1" lang="en-US" altLang="ja-JP"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②本日の事前評価の記入確認</a:t>
            </a:r>
          </a:p>
        </p:txBody>
      </p:sp>
      <p:sp>
        <p:nvSpPr>
          <p:cNvPr id="1536" name="テキスト ボックス 3"/>
          <p:cNvSpPr txBox="1"/>
          <p:nvPr/>
        </p:nvSpPr>
        <p:spPr>
          <a:xfrm>
            <a:off x="938990" y="2502976"/>
            <a:ext cx="4752528"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確認しましょう</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受講前の今、自分はどのような</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段階・様子ですか？</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537" name="スライド番号プレースホルダ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38" name="テキスト ボックス 1"/>
          <p:cNvSpPr txBox="1"/>
          <p:nvPr/>
        </p:nvSpPr>
        <p:spPr>
          <a:xfrm>
            <a:off x="205278" y="4532279"/>
            <a:ext cx="529987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この振り返り・評価シート</a:t>
            </a:r>
            <a:r>
              <a:rPr lang="ja-JP" altLang="en-US" sz="2400" b="1" dirty="0">
                <a:solidFill>
                  <a:prstClr val="black"/>
                </a:solidFill>
                <a:latin typeface="メイリオ" pitchFamily="50" charset="-128"/>
                <a:ea typeface="メイリオ" pitchFamily="50" charset="-128"/>
                <a:cs typeface="メイリオ" pitchFamily="50" charset="-128"/>
              </a:rPr>
              <a:t>は実地研修</a:t>
            </a:r>
            <a:r>
              <a:rPr lang="en-US" altLang="ja-JP" sz="2400" b="1" dirty="0">
                <a:solidFill>
                  <a:prstClr val="black"/>
                </a:solidFill>
                <a:latin typeface="メイリオ" pitchFamily="50" charset="-128"/>
                <a:ea typeface="メイリオ" pitchFamily="50" charset="-128"/>
                <a:cs typeface="メイリオ" pitchFamily="50" charset="-128"/>
              </a:rPr>
              <a:t>2</a:t>
            </a:r>
            <a:r>
              <a:rPr lang="ja-JP" altLang="en-US" sz="2400" b="1" dirty="0">
                <a:solidFill>
                  <a:prstClr val="black"/>
                </a:solidFill>
                <a:latin typeface="メイリオ" pitchFamily="50" charset="-128"/>
                <a:ea typeface="メイリオ" pitchFamily="50" charset="-128"/>
                <a:cs typeface="メイリオ" pitchFamily="50" charset="-128"/>
              </a:rPr>
              <a:t>の際に、基幹相談支援センター等に持参します。</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pic>
        <p:nvPicPr>
          <p:cNvPr id="1539" name="図 8"/>
          <p:cNvPicPr>
            <a:picLocks noChangeAspect="1"/>
          </p:cNvPicPr>
          <p:nvPr/>
        </p:nvPicPr>
        <p:blipFill>
          <a:blip r:embed="rId3"/>
          <a:stretch>
            <a:fillRect/>
          </a:stretch>
        </p:blipFill>
        <p:spPr>
          <a:xfrm>
            <a:off x="6045564" y="0"/>
            <a:ext cx="5130071" cy="6858000"/>
          </a:xfrm>
          <a:prstGeom prst="rect">
            <a:avLst/>
          </a:prstGeom>
        </p:spPr>
      </p:pic>
      <p:sp>
        <p:nvSpPr>
          <p:cNvPr id="1540" name="正方形/長方形 9"/>
          <p:cNvSpPr/>
          <p:nvPr/>
        </p:nvSpPr>
        <p:spPr>
          <a:xfrm>
            <a:off x="8531525" y="1984076"/>
            <a:ext cx="681486" cy="1189338"/>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41" name="正方形/長方形 11"/>
          <p:cNvSpPr/>
          <p:nvPr/>
        </p:nvSpPr>
        <p:spPr>
          <a:xfrm>
            <a:off x="8531525" y="3252158"/>
            <a:ext cx="681486" cy="182017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42" name="正方形/長方形 12"/>
          <p:cNvSpPr/>
          <p:nvPr/>
        </p:nvSpPr>
        <p:spPr>
          <a:xfrm>
            <a:off x="8433576" y="2317135"/>
            <a:ext cx="877383" cy="523220"/>
          </a:xfrm>
          <a:prstGeom prst="rect">
            <a:avLst/>
          </a:prstGeom>
          <a:noFill/>
        </p:spPr>
        <p:txBody>
          <a:bodyPr wrap="square" lIns="91440" tIns="45720" rIns="91440" bIns="45720">
            <a:spAutoFit/>
          </a:bodyPr>
          <a:lstStyle/>
          <a:p>
            <a:pPr algn="ctr"/>
            <a:r>
              <a:rPr lang="ja-JP" altLang="en-US" sz="2800" b="0" cap="none" spc="0" dirty="0">
                <a:ln w="0">
                  <a:solidFill>
                    <a:srgbClr val="FF0000"/>
                  </a:solidFill>
                </a:ln>
                <a:solidFill>
                  <a:schemeClr val="tx1"/>
                </a:solidFill>
                <a:effectLst>
                  <a:outerShdw blurRad="38100" dist="19050" dir="2700000" algn="tl" rotWithShape="0">
                    <a:schemeClr val="dk1">
                      <a:alpha val="40000"/>
                    </a:schemeClr>
                  </a:outerShdw>
                </a:effectLst>
              </a:rPr>
              <a:t>①</a:t>
            </a:r>
          </a:p>
        </p:txBody>
      </p:sp>
      <p:sp>
        <p:nvSpPr>
          <p:cNvPr id="1543" name="正方形/長方形 13"/>
          <p:cNvSpPr/>
          <p:nvPr/>
        </p:nvSpPr>
        <p:spPr>
          <a:xfrm>
            <a:off x="8390915" y="3862765"/>
            <a:ext cx="877383" cy="523220"/>
          </a:xfrm>
          <a:prstGeom prst="rect">
            <a:avLst/>
          </a:prstGeom>
          <a:noFill/>
        </p:spPr>
        <p:txBody>
          <a:bodyPr wrap="square" lIns="91440" tIns="45720" rIns="91440" bIns="45720">
            <a:spAutoFit/>
          </a:bodyPr>
          <a:lstStyle/>
          <a:p>
            <a:pPr algn="ctr"/>
            <a:r>
              <a:rPr lang="ja-JP" altLang="en-US" sz="2800" dirty="0">
                <a:ln w="0">
                  <a:solidFill>
                    <a:srgbClr val="FF0000"/>
                  </a:solidFill>
                </a:ln>
                <a:effectLst>
                  <a:outerShdw blurRad="38100" dist="19050" dir="2700000" algn="tl" rotWithShape="0">
                    <a:schemeClr val="dk1">
                      <a:alpha val="40000"/>
                    </a:schemeClr>
                  </a:outerShdw>
                </a:effectLst>
              </a:rPr>
              <a:t>②</a:t>
            </a:r>
            <a:endParaRPr lang="ja-JP" altLang="en-US" sz="2800" b="0" cap="none" spc="0" dirty="0">
              <a:ln w="0">
                <a:solidFill>
                  <a:srgbClr val="FF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275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テキスト ボックス 4"/>
          <p:cNvSpPr txBox="1"/>
          <p:nvPr/>
        </p:nvSpPr>
        <p:spPr>
          <a:xfrm>
            <a:off x="2985052" y="23429"/>
            <a:ext cx="5108714" cy="707886"/>
          </a:xfrm>
          <a:prstGeom prst="rect">
            <a:avLst/>
          </a:prstGeom>
          <a:noFill/>
        </p:spPr>
        <p:txBody>
          <a:bodyPr wrap="square" rtlCol="0">
            <a:spAutoFit/>
          </a:bodyPr>
          <a:lstStyle/>
          <a:p>
            <a:pPr algn="ctr"/>
            <a:r>
              <a:rPr kumimoji="1" lang="ja-JP" altLang="en-US" sz="4000" b="1" dirty="0">
                <a:latin typeface="HG丸ｺﾞｼｯｸM-PRO" panose="020F0600000000000000" pitchFamily="50" charset="-128"/>
                <a:ea typeface="HG丸ｺﾞｼｯｸM-PRO" panose="020F0600000000000000" pitchFamily="50" charset="-128"/>
              </a:rPr>
              <a:t>本日の概要</a:t>
            </a:r>
            <a:endParaRPr kumimoji="1" lang="en-US" altLang="ja-JP" sz="4000" b="1" dirty="0">
              <a:latin typeface="HG丸ｺﾞｼｯｸM-PRO" panose="020F0600000000000000" pitchFamily="50" charset="-128"/>
              <a:ea typeface="HG丸ｺﾞｼｯｸM-PRO" panose="020F0600000000000000" pitchFamily="50" charset="-128"/>
            </a:endParaRPr>
          </a:p>
        </p:txBody>
      </p:sp>
      <p:sp>
        <p:nvSpPr>
          <p:cNvPr id="1550" name="テキスト ボックス 6"/>
          <p:cNvSpPr txBox="1"/>
          <p:nvPr/>
        </p:nvSpPr>
        <p:spPr>
          <a:xfrm>
            <a:off x="2344826" y="1775792"/>
            <a:ext cx="9529121" cy="2862322"/>
          </a:xfrm>
          <a:prstGeom prst="rect">
            <a:avLst/>
          </a:prstGeom>
          <a:noFill/>
          <a:ln>
            <a:noFill/>
          </a:ln>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アセスメント</a:t>
            </a:r>
            <a:endParaRPr kumimoji="1" lang="en-US" altLang="ja-JP" sz="3600" b="1" dirty="0">
              <a:latin typeface="メイリオ" panose="020B0604030504040204" pitchFamily="50" charset="-128"/>
              <a:ea typeface="メイリオ" panose="020B0604030504040204" pitchFamily="50" charset="-128"/>
            </a:endParaRPr>
          </a:p>
          <a:p>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プランニング</a:t>
            </a:r>
            <a:endParaRPr kumimoji="1" lang="en-US" altLang="ja-JP" sz="3600" b="1" dirty="0">
              <a:latin typeface="メイリオ" panose="020B0604030504040204" pitchFamily="50" charset="-128"/>
              <a:ea typeface="メイリオ" panose="020B0604030504040204" pitchFamily="50" charset="-128"/>
            </a:endParaRPr>
          </a:p>
          <a:p>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サービス調整業務</a:t>
            </a:r>
          </a:p>
        </p:txBody>
      </p:sp>
      <p:cxnSp>
        <p:nvCxnSpPr>
          <p:cNvPr id="1551"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2" name="直線コネクタ 6"/>
          <p:cNvCxnSpPr>
            <a:cxnSpLocks/>
          </p:cNvCxnSpPr>
          <p:nvPr/>
        </p:nvCxnSpPr>
        <p:spPr>
          <a:xfrm>
            <a:off x="2096227" y="177579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3" name="直線コネクタ 7"/>
          <p:cNvCxnSpPr>
            <a:cxnSpLocks/>
          </p:cNvCxnSpPr>
          <p:nvPr/>
        </p:nvCxnSpPr>
        <p:spPr>
          <a:xfrm>
            <a:off x="2109479" y="280946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4" name="直線コネクタ 8"/>
          <p:cNvCxnSpPr>
            <a:cxnSpLocks/>
          </p:cNvCxnSpPr>
          <p:nvPr/>
        </p:nvCxnSpPr>
        <p:spPr>
          <a:xfrm>
            <a:off x="2096227" y="394914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2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1" name="表 2"/>
          <p:cNvGraphicFramePr>
            <a:graphicFrameLocks noGrp="1"/>
          </p:cNvGraphicFramePr>
          <p:nvPr>
            <p:extLst>
              <p:ext uri="{D42A27DB-BD31-4B8C-83A1-F6EECF244321}">
                <p14:modId xmlns:p14="http://schemas.microsoft.com/office/powerpoint/2010/main" val="3933194101"/>
              </p:ext>
            </p:extLst>
          </p:nvPr>
        </p:nvGraphicFramePr>
        <p:xfrm>
          <a:off x="424071" y="1017943"/>
          <a:ext cx="11343858" cy="5764520"/>
        </p:xfrm>
        <a:graphic>
          <a:graphicData uri="http://schemas.openxmlformats.org/drawingml/2006/table">
            <a:tbl>
              <a:tblPr firstRow="1" bandRow="1">
                <a:tableStyleId>{EB344D84-9AFB-497E-A393-DC336BA19D2E}</a:tableStyleId>
              </a:tblPr>
              <a:tblGrid>
                <a:gridCol w="1534130">
                  <a:extLst>
                    <a:ext uri="{9D8B030D-6E8A-4147-A177-3AD203B41FA5}">
                      <a16:colId xmlns:a16="http://schemas.microsoft.com/office/drawing/2014/main" val="20000"/>
                    </a:ext>
                  </a:extLst>
                </a:gridCol>
                <a:gridCol w="3263157">
                  <a:extLst>
                    <a:ext uri="{9D8B030D-6E8A-4147-A177-3AD203B41FA5}">
                      <a16:colId xmlns:a16="http://schemas.microsoft.com/office/drawing/2014/main" val="20001"/>
                    </a:ext>
                  </a:extLst>
                </a:gridCol>
                <a:gridCol w="6546571">
                  <a:extLst>
                    <a:ext uri="{9D8B030D-6E8A-4147-A177-3AD203B41FA5}">
                      <a16:colId xmlns:a16="http://schemas.microsoft.com/office/drawing/2014/main" val="20002"/>
                    </a:ext>
                  </a:extLst>
                </a:gridCol>
              </a:tblGrid>
              <a:tr h="382603">
                <a:tc>
                  <a:txBody>
                    <a:bodyPr/>
                    <a:lstStyle/>
                    <a:p>
                      <a:pPr algn="ctr"/>
                      <a:r>
                        <a:rPr kumimoji="1" lang="ja-JP" altLang="en-US" sz="2400" b="0" dirty="0">
                          <a:latin typeface="メイリオ" panose="020B0604030504040204" pitchFamily="50" charset="-128"/>
                          <a:ea typeface="メイリオ" panose="020B0604030504040204" pitchFamily="50" charset="-128"/>
                        </a:rPr>
                        <a:t>演　習</a:t>
                      </a:r>
                    </a:p>
                  </a:txBody>
                  <a:tcPr/>
                </a:tc>
                <a:tc>
                  <a:txBody>
                    <a:bodyPr/>
                    <a:lstStyle/>
                    <a:p>
                      <a:pPr algn="ctr"/>
                      <a:r>
                        <a:rPr kumimoji="1" lang="ja-JP" altLang="en-US" sz="2400" b="0" dirty="0">
                          <a:latin typeface="メイリオ" panose="020B0604030504040204" pitchFamily="50" charset="-128"/>
                          <a:ea typeface="メイリオ" panose="020B0604030504040204" pitchFamily="50" charset="-128"/>
                        </a:rPr>
                        <a:t>項　目</a:t>
                      </a:r>
                    </a:p>
                  </a:txBody>
                  <a:tcPr/>
                </a:tc>
                <a:tc>
                  <a:txBody>
                    <a:bodyPr/>
                    <a:lstStyle/>
                    <a:p>
                      <a:pPr algn="ctr"/>
                      <a:r>
                        <a:rPr kumimoji="1" lang="ja-JP" altLang="en-US" sz="2400" b="0" dirty="0">
                          <a:latin typeface="メイリオ" panose="020B0604030504040204" pitchFamily="50" charset="-128"/>
                          <a:ea typeface="メイリオ" panose="020B0604030504040204" pitchFamily="50" charset="-128"/>
                        </a:rPr>
                        <a:t>内　　容</a:t>
                      </a:r>
                    </a:p>
                  </a:txBody>
                  <a:tcPr/>
                </a:tc>
                <a:extLst>
                  <a:ext uri="{0D108BD9-81ED-4DB2-BD59-A6C34878D82A}">
                    <a16:rowId xmlns:a16="http://schemas.microsoft.com/office/drawing/2014/main" val="10000"/>
                  </a:ext>
                </a:extLst>
              </a:tr>
              <a:tr h="1466840">
                <a:tc>
                  <a:txBody>
                    <a:bodyPr/>
                    <a:lstStyle/>
                    <a:p>
                      <a:pPr algn="ctr"/>
                      <a:r>
                        <a:rPr kumimoji="1" lang="ja-JP" altLang="en-US" sz="2400" b="0" dirty="0">
                          <a:latin typeface="メイリオ" panose="020B0604030504040204" pitchFamily="50" charset="-128"/>
                          <a:ea typeface="メイリオ" panose="020B0604030504040204" pitchFamily="50" charset="-128"/>
                        </a:rPr>
                        <a:t>１日目</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基本相談</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インテーク、アセスメント、支援の見立て、</a:t>
                      </a: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ニーズ整理（主訴・推測・現状の把握）</a:t>
                      </a:r>
                    </a:p>
                  </a:txBody>
                  <a:tcPr anchor="ctr"/>
                </a:tc>
                <a:extLst>
                  <a:ext uri="{0D108BD9-81ED-4DB2-BD59-A6C34878D82A}">
                    <a16:rowId xmlns:a16="http://schemas.microsoft.com/office/drawing/2014/main" val="10001"/>
                  </a:ext>
                </a:extLst>
              </a:tr>
              <a:tr h="1218606">
                <a:tc>
                  <a:txBody>
                    <a:bodyP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２日目</a:t>
                      </a:r>
                    </a:p>
                  </a:txBody>
                  <a:tcPr anchor="ctr"/>
                </a:tc>
                <a:tc>
                  <a:txBody>
                    <a:bodyPr/>
                    <a:lstStyle/>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アセスメント</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サービス等利用</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計画作成実務</a:t>
                      </a:r>
                    </a:p>
                  </a:txBody>
                  <a:tcPr anchor="ctr"/>
                </a:tc>
                <a:tc>
                  <a:txBody>
                    <a:bodyPr/>
                    <a:lstStyle/>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ニーズ整理（真のニーズ）</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支援課題（ニーズの充足）</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プランニング、サービス調整</a:t>
                      </a:r>
                    </a:p>
                  </a:txBody>
                  <a:tcPr anchor="ctr"/>
                </a:tc>
                <a:extLst>
                  <a:ext uri="{0D108BD9-81ED-4DB2-BD59-A6C34878D82A}">
                    <a16:rowId xmlns:a16="http://schemas.microsoft.com/office/drawing/2014/main" val="10002"/>
                  </a:ext>
                </a:extLst>
              </a:tr>
              <a:tr h="706018">
                <a:tc>
                  <a:txBody>
                    <a:bodyPr/>
                    <a:lstStyle/>
                    <a:p>
                      <a:pPr algn="ctr"/>
                      <a:r>
                        <a:rPr kumimoji="1" lang="en-US" altLang="ja-JP" sz="2400" b="0" dirty="0">
                          <a:latin typeface="メイリオ" panose="020B0604030504040204" pitchFamily="50" charset="-128"/>
                          <a:ea typeface="メイリオ" panose="020B0604030504040204" pitchFamily="50" charset="-128"/>
                        </a:rPr>
                        <a:t>3</a:t>
                      </a:r>
                      <a:r>
                        <a:rPr kumimoji="1" lang="ja-JP" altLang="en-US" sz="2400" b="0" dirty="0">
                          <a:latin typeface="メイリオ" panose="020B0604030504040204" pitchFamily="50" charset="-128"/>
                          <a:ea typeface="メイリオ" panose="020B0604030504040204" pitchFamily="50" charset="-128"/>
                        </a:rPr>
                        <a:t>日目</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プランニング</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モニタリング</a:t>
                      </a:r>
                    </a:p>
                  </a:txBody>
                  <a:tcPr anchor="ctr"/>
                </a:tc>
                <a:tc>
                  <a:txBody>
                    <a:bodyPr/>
                    <a:lstStyle/>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サービス担当者会議（チーム支援）</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モニタリング、再プランニング、終結</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ja-JP" altLang="en-US" sz="2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1562" name="テキスト ボックス 4"/>
          <p:cNvSpPr txBox="1"/>
          <p:nvPr/>
        </p:nvSpPr>
        <p:spPr>
          <a:xfrm>
            <a:off x="980660" y="494723"/>
            <a:ext cx="9806609" cy="523220"/>
          </a:xfrm>
          <a:prstGeom prst="rect">
            <a:avLst/>
          </a:prstGeom>
          <a:noFill/>
        </p:spPr>
        <p:txBody>
          <a:bodyPr wrap="square" rtlCol="0">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前半</a:t>
            </a:r>
            <a:r>
              <a:rPr lang="en-US" altLang="ja-JP" sz="2800" b="1" dirty="0">
                <a:latin typeface="HG丸ｺﾞｼｯｸM-PRO" panose="020F0600000000000000" pitchFamily="50" charset="-128"/>
                <a:ea typeface="HG丸ｺﾞｼｯｸM-PRO" panose="020F0600000000000000" pitchFamily="50" charset="-128"/>
              </a:rPr>
              <a:t>3</a:t>
            </a:r>
            <a:r>
              <a:rPr lang="ja-JP" altLang="en-US" sz="2800" b="1" dirty="0">
                <a:latin typeface="HG丸ｺﾞｼｯｸM-PRO" panose="020F0600000000000000" pitchFamily="50" charset="-128"/>
                <a:ea typeface="HG丸ｺﾞｼｯｸM-PRO" panose="020F0600000000000000" pitchFamily="50" charset="-128"/>
              </a:rPr>
              <a:t>日間で学ぶケアマネジメントのプロセス</a:t>
            </a:r>
            <a:endParaRPr kumimoji="1"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013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タイトル 1"/>
          <p:cNvSpPr>
            <a:spLocks noGrp="1"/>
          </p:cNvSpPr>
          <p:nvPr>
            <p:ph type="title"/>
          </p:nvPr>
        </p:nvSpPr>
        <p:spPr>
          <a:xfrm>
            <a:off x="122290" y="130529"/>
            <a:ext cx="11947420" cy="922570"/>
          </a:xfrm>
        </p:spPr>
        <p:txBody>
          <a:bodyPr>
            <a:normAutofit fontScale="90000"/>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プランニング </a:t>
            </a:r>
            <a:r>
              <a:rPr lang="en-US" altLang="ja-JP" sz="2400" b="1" dirty="0">
                <a:latin typeface="メイリオ"/>
                <a:ea typeface="メイリオ"/>
                <a:cs typeface="メイリオ"/>
              </a:rPr>
              <a:t>– </a:t>
            </a:r>
            <a:r>
              <a:rPr lang="ja-JP" altLang="en-US" sz="2400" b="1" dirty="0">
                <a:latin typeface="メイリオ"/>
                <a:ea typeface="メイリオ"/>
                <a:cs typeface="メイリオ"/>
              </a:rPr>
              <a:t>サービス調整</a:t>
            </a:r>
            <a:endParaRPr lang="ja-JP" altLang="en-US" sz="1600" b="1" dirty="0">
              <a:latin typeface="メイリオ"/>
              <a:ea typeface="メイリオ"/>
              <a:cs typeface="メイリオ"/>
            </a:endParaRPr>
          </a:p>
        </p:txBody>
      </p:sp>
      <p:grpSp>
        <p:nvGrpSpPr>
          <p:cNvPr id="1570" name="グループ化 12"/>
          <p:cNvGrpSpPr/>
          <p:nvPr/>
        </p:nvGrpSpPr>
        <p:grpSpPr>
          <a:xfrm>
            <a:off x="1523999" y="2451652"/>
            <a:ext cx="9144001" cy="2455254"/>
            <a:chOff x="117533" y="3161781"/>
            <a:chExt cx="8823568" cy="2343428"/>
          </a:xfrm>
        </p:grpSpPr>
        <p:cxnSp>
          <p:nvCxnSpPr>
            <p:cNvPr id="1571"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72"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73" name="正方形/長方形 4"/>
            <p:cNvSpPr/>
            <p:nvPr/>
          </p:nvSpPr>
          <p:spPr>
            <a:xfrm>
              <a:off x="117533" y="3191094"/>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4"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75"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6" name="正方形/長方形 7"/>
            <p:cNvSpPr/>
            <p:nvPr/>
          </p:nvSpPr>
          <p:spPr>
            <a:xfrm>
              <a:off x="2064249" y="4852125"/>
              <a:ext cx="1088524"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7"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78"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579" name="カギ線コネクタ 19"/>
            <p:cNvCxnSpPr>
              <a:cxnSpLocks/>
              <a:stCxn id="1577" idx="0"/>
              <a:endCxn id="1574"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80"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581" name="角丸四角形 49"/>
            <p:cNvSpPr/>
            <p:nvPr/>
          </p:nvSpPr>
          <p:spPr>
            <a:xfrm>
              <a:off x="4196306" y="4019087"/>
              <a:ext cx="956804" cy="469667"/>
            </a:xfrm>
            <a:prstGeom prst="roundRect">
              <a:avLst/>
            </a:prstGeom>
            <a:solidFill>
              <a:srgbClr val="00B050"/>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582"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83" name="正方形/長方形 51"/>
            <p:cNvSpPr/>
            <p:nvPr/>
          </p:nvSpPr>
          <p:spPr>
            <a:xfrm>
              <a:off x="3264603" y="4852125"/>
              <a:ext cx="666863"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584" name="直線コネクタ 53"/>
            <p:cNvCxnSpPr>
              <a:cxnSpLocks/>
              <a:stCxn id="1574"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85"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586"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87"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588"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589" name="直線コネクタ 34"/>
            <p:cNvCxnSpPr>
              <a:cxnSpLocks/>
              <a:endCxn id="1588"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90"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591" name="右大かっこ 18"/>
          <p:cNvSpPr/>
          <p:nvPr/>
        </p:nvSpPr>
        <p:spPr>
          <a:xfrm rot="5400000">
            <a:off x="5472112" y="1025898"/>
            <a:ext cx="339039" cy="7879377"/>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92"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93"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594"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 name="角丸四角形 2"/>
          <p:cNvSpPr/>
          <p:nvPr/>
        </p:nvSpPr>
        <p:spPr>
          <a:xfrm>
            <a:off x="1857102" y="426128"/>
            <a:ext cx="8524149" cy="6036815"/>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ニーズ整理</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真のニーズを探る</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9:15</a:t>
            </a:r>
            <a:r>
              <a:rPr lang="ja-JP" altLang="en-US" sz="4800" b="1" dirty="0">
                <a:latin typeface="メイリオ" panose="020B0604030504040204" pitchFamily="50" charset="-128"/>
                <a:ea typeface="メイリオ" panose="020B0604030504040204" pitchFamily="50" charset="-128"/>
              </a:rPr>
              <a:t> ～ </a:t>
            </a:r>
            <a:r>
              <a:rPr lang="en-US" altLang="ja-JP" sz="4800" b="1" dirty="0">
                <a:latin typeface="メイリオ" panose="020B0604030504040204" pitchFamily="50" charset="-128"/>
                <a:ea typeface="メイリオ" panose="020B0604030504040204" pitchFamily="50" charset="-128"/>
              </a:rPr>
              <a:t>10:10</a:t>
            </a:r>
            <a:endParaRPr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184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8" name="図 5"/>
          <p:cNvPicPr>
            <a:picLocks noChangeAspect="1"/>
          </p:cNvPicPr>
          <p:nvPr/>
        </p:nvPicPr>
        <p:blipFill>
          <a:blip r:embed="rId3"/>
          <a:stretch>
            <a:fillRect/>
          </a:stretch>
        </p:blipFill>
        <p:spPr>
          <a:xfrm>
            <a:off x="10461399" y="4822671"/>
            <a:ext cx="1223564" cy="982930"/>
          </a:xfrm>
          <a:prstGeom prst="rect">
            <a:avLst/>
          </a:prstGeom>
        </p:spPr>
      </p:pic>
      <p:sp>
        <p:nvSpPr>
          <p:cNvPr id="1609" name="タイトル 1"/>
          <p:cNvSpPr>
            <a:spLocks noGrp="1"/>
          </p:cNvSpPr>
          <p:nvPr>
            <p:ph type="title"/>
          </p:nvPr>
        </p:nvSpPr>
        <p:spPr>
          <a:xfrm>
            <a:off x="206496" y="132289"/>
            <a:ext cx="5575852" cy="734804"/>
          </a:xfrm>
        </p:spPr>
        <p:txBody>
          <a:bodyPr>
            <a:normAutofit/>
          </a:bodyPr>
          <a:lstStyle/>
          <a:p>
            <a:r>
              <a:rPr lang="ja-JP" altLang="en-US" sz="4000" b="1" dirty="0">
                <a:latin typeface="メイリオ" panose="020B0604030504040204" pitchFamily="50" charset="-128"/>
                <a:ea typeface="メイリオ" panose="020B0604030504040204" pitchFamily="50" charset="-128"/>
              </a:rPr>
              <a:t>主訴とニーズの違い</a:t>
            </a:r>
          </a:p>
        </p:txBody>
      </p:sp>
      <p:sp>
        <p:nvSpPr>
          <p:cNvPr id="1610" name="コンテンツ プレースホルダー 2"/>
          <p:cNvSpPr>
            <a:spLocks noGrp="1"/>
          </p:cNvSpPr>
          <p:nvPr>
            <p:ph idx="1"/>
          </p:nvPr>
        </p:nvSpPr>
        <p:spPr>
          <a:xfrm>
            <a:off x="1563759" y="1780194"/>
            <a:ext cx="9207874" cy="3706205"/>
          </a:xfrm>
        </p:spPr>
        <p:txBody>
          <a:bodyPr>
            <a:noAutofit/>
          </a:bodyPr>
          <a:lstStyle/>
          <a:p>
            <a:pPr marL="0" indent="0">
              <a:buNone/>
            </a:pPr>
            <a:r>
              <a:rPr lang="ja-JP" altLang="en-US" sz="3200" b="1" dirty="0">
                <a:latin typeface="メイリオ" panose="020B0604030504040204" pitchFamily="50" charset="-128"/>
                <a:ea typeface="メイリオ" panose="020B0604030504040204" pitchFamily="50" charset="-128"/>
              </a:rPr>
              <a:t>主　訴</a:t>
            </a:r>
            <a:r>
              <a:rPr lang="ja-JP" altLang="en-US" sz="3200" dirty="0">
                <a:latin typeface="メイリオ" panose="020B0604030504040204" pitchFamily="50" charset="-128"/>
                <a:ea typeface="メイリオ" panose="020B0604030504040204" pitchFamily="50" charset="-128"/>
              </a:rPr>
              <a:t>：（デマンドまたはウォンツ）</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口等から発せられた、思いや希望。</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必要性</a:t>
            </a:r>
            <a:r>
              <a:rPr lang="ja-JP" altLang="en-US" sz="3200" dirty="0">
                <a:latin typeface="メイリオ" panose="020B0604030504040204" pitchFamily="50" charset="-128"/>
                <a:ea typeface="メイリオ" panose="020B0604030504040204" pitchFamily="50" charset="-128"/>
              </a:rPr>
              <a:t>：（ニーズ）</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本人にとって、真の思い。</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必要な事。</a:t>
            </a:r>
          </a:p>
        </p:txBody>
      </p:sp>
      <p:cxnSp>
        <p:nvCxnSpPr>
          <p:cNvPr id="161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2" name="直線コネクタ 2"/>
          <p:cNvCxnSpPr>
            <a:cxnSpLocks/>
          </p:cNvCxnSpPr>
          <p:nvPr/>
        </p:nvCxnSpPr>
        <p:spPr>
          <a:xfrm>
            <a:off x="1380610" y="1683027"/>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3" name="直線コネクタ 3"/>
          <p:cNvCxnSpPr>
            <a:cxnSpLocks/>
          </p:cNvCxnSpPr>
          <p:nvPr/>
        </p:nvCxnSpPr>
        <p:spPr>
          <a:xfrm>
            <a:off x="1420367" y="329979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3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 name="正方形/長方形 3"/>
          <p:cNvSpPr/>
          <p:nvPr/>
        </p:nvSpPr>
        <p:spPr>
          <a:xfrm>
            <a:off x="2590535" y="5632174"/>
            <a:ext cx="7010929" cy="1093537"/>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　アセスメントでは、</a:t>
            </a:r>
            <a:r>
              <a:rPr kumimoji="1" lang="ja-JP" altLang="en-US"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rPr>
              <a:t>主訴の背景に</a:t>
            </a:r>
            <a:endParaRPr kumimoji="1" lang="en-US" altLang="ja-JP"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rPr>
              <a:t>　　　 ある想いを的確に理解する</a:t>
            </a:r>
            <a:r>
              <a:rPr kumimoji="1" lang="ja-JP" altLang="en-US"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ことが大事！</a:t>
            </a:r>
            <a:endParaRPr kumimoji="1" lang="en-US" altLang="ja-JP"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endParaRPr>
          </a:p>
        </p:txBody>
      </p:sp>
      <p:sp>
        <p:nvSpPr>
          <p:cNvPr id="1621" name="タイトル 1"/>
          <p:cNvSpPr>
            <a:spLocks noGrp="1"/>
          </p:cNvSpPr>
          <p:nvPr>
            <p:ph type="title"/>
          </p:nvPr>
        </p:nvSpPr>
        <p:spPr>
          <a:xfrm>
            <a:off x="875211" y="445344"/>
            <a:ext cx="10135152" cy="416047"/>
          </a:xfrm>
        </p:spPr>
        <p:txBody>
          <a:bodyPr>
            <a:normAutofit fontScale="90000"/>
          </a:bodyPr>
          <a:lstStyle/>
          <a:p>
            <a:r>
              <a:rPr lang="ja-JP" altLang="en-US" sz="4400" dirty="0">
                <a:latin typeface="HGP創英角ﾎﾟｯﾌﾟ体" panose="040B0A00000000000000" pitchFamily="50" charset="-128"/>
                <a:ea typeface="HGP創英角ﾎﾟｯﾌﾟ体" panose="040B0A00000000000000" pitchFamily="50" charset="-128"/>
              </a:rPr>
              <a:t>　　　　　　　　　　　</a:t>
            </a:r>
            <a:br>
              <a:rPr lang="en-US" altLang="ja-JP" sz="4400" dirty="0">
                <a:latin typeface="HGP創英角ﾎﾟｯﾌﾟ体" panose="040B0A00000000000000" pitchFamily="50" charset="-128"/>
                <a:ea typeface="HGP創英角ﾎﾟｯﾌﾟ体" panose="040B0A00000000000000" pitchFamily="50" charset="-128"/>
              </a:rPr>
            </a:br>
            <a:endParaRPr lang="ja-JP" altLang="en-US" sz="2000" dirty="0">
              <a:latin typeface="HGP創英角ﾎﾟｯﾌﾟ体" panose="040B0A00000000000000" pitchFamily="50" charset="-128"/>
              <a:ea typeface="HGP創英角ﾎﾟｯﾌﾟ体" panose="040B0A00000000000000" pitchFamily="50" charset="-128"/>
            </a:endParaRPr>
          </a:p>
        </p:txBody>
      </p:sp>
      <p:sp>
        <p:nvSpPr>
          <p:cNvPr id="1622" name="コンテンツ プレースホルダー 2"/>
          <p:cNvSpPr>
            <a:spLocks noGrp="1"/>
          </p:cNvSpPr>
          <p:nvPr>
            <p:ph idx="1"/>
          </p:nvPr>
        </p:nvSpPr>
        <p:spPr>
          <a:xfrm>
            <a:off x="1033670" y="1219201"/>
            <a:ext cx="10946295" cy="3074501"/>
          </a:xfrm>
        </p:spPr>
        <p:txBody>
          <a:bodyPr>
            <a:noAutofit/>
          </a:bodyPr>
          <a:lstStyle/>
          <a:p>
            <a:pPr marL="0" indent="0">
              <a:buNone/>
            </a:pPr>
            <a:r>
              <a:rPr lang="ja-JP" altLang="en-US" dirty="0">
                <a:latin typeface="メイリオ" panose="020B0604030504040204" pitchFamily="50" charset="-128"/>
                <a:ea typeface="メイリオ" panose="020B0604030504040204" pitchFamily="50" charset="-128"/>
              </a:rPr>
              <a:t>表出している言葉や困っていることが、そのままニーズであると</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は限りません。</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表出した言葉や行動の背景にあるもの、つまり</a:t>
            </a:r>
            <a:r>
              <a:rPr lang="ja-JP" altLang="en-US" dirty="0">
                <a:solidFill>
                  <a:srgbClr val="FF0000"/>
                </a:solidFill>
                <a:latin typeface="メイリオ" panose="020B0604030504040204" pitchFamily="50" charset="-128"/>
                <a:ea typeface="メイリオ" panose="020B0604030504040204" pitchFamily="50" charset="-128"/>
              </a:rPr>
              <a:t>見えていないところ</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にニーズが隠れている</a:t>
            </a:r>
            <a:r>
              <a:rPr lang="ja-JP" altLang="en-US" dirty="0">
                <a:latin typeface="メイリオ" panose="020B0604030504040204" pitchFamily="50" charset="-128"/>
                <a:ea typeface="メイリオ" panose="020B0604030504040204" pitchFamily="50" charset="-128"/>
              </a:rPr>
              <a:t>こともあります</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本人自身がニーズに気づいていない！ことも・・　</a:t>
            </a:r>
            <a:endParaRPr lang="en-US" altLang="ja-JP" dirty="0">
              <a:latin typeface="メイリオ" panose="020B0604030504040204" pitchFamily="50" charset="-128"/>
              <a:ea typeface="メイリオ" panose="020B0604030504040204" pitchFamily="50" charset="-128"/>
            </a:endParaRPr>
          </a:p>
        </p:txBody>
      </p:sp>
      <p:sp>
        <p:nvSpPr>
          <p:cNvPr id="1623" name="下矢印 4"/>
          <p:cNvSpPr/>
          <p:nvPr/>
        </p:nvSpPr>
        <p:spPr>
          <a:xfrm>
            <a:off x="4857234" y="4778329"/>
            <a:ext cx="2477530" cy="538383"/>
          </a:xfrm>
          <a:prstGeom prst="down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2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25" name="タイトル 1"/>
          <p:cNvSpPr txBox="1"/>
          <p:nvPr/>
        </p:nvSpPr>
        <p:spPr>
          <a:xfrm>
            <a:off x="206496" y="132289"/>
            <a:ext cx="5575852" cy="73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メイリオ" panose="020B0604030504040204" pitchFamily="50" charset="-128"/>
                <a:ea typeface="メイリオ" panose="020B0604030504040204" pitchFamily="50" charset="-128"/>
              </a:rPr>
              <a:t>主訴とニーズの違い</a:t>
            </a:r>
          </a:p>
        </p:txBody>
      </p:sp>
      <p:cxnSp>
        <p:nvCxnSpPr>
          <p:cNvPr id="1626" name="直線コネクタ 3"/>
          <p:cNvCxnSpPr>
            <a:cxnSpLocks/>
          </p:cNvCxnSpPr>
          <p:nvPr/>
        </p:nvCxnSpPr>
        <p:spPr>
          <a:xfrm>
            <a:off x="904099" y="121920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7" name="直線コネクタ 4"/>
          <p:cNvCxnSpPr>
            <a:cxnSpLocks/>
          </p:cNvCxnSpPr>
          <p:nvPr/>
        </p:nvCxnSpPr>
        <p:spPr>
          <a:xfrm>
            <a:off x="875211" y="2769705"/>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9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タイトル 1"/>
          <p:cNvSpPr>
            <a:spLocks noGrp="1"/>
          </p:cNvSpPr>
          <p:nvPr>
            <p:ph type="title"/>
          </p:nvPr>
        </p:nvSpPr>
        <p:spPr>
          <a:xfrm>
            <a:off x="167309" y="-111953"/>
            <a:ext cx="10515600" cy="1325563"/>
          </a:xfrm>
        </p:spPr>
        <p:txBody>
          <a:bodyPr>
            <a:normAutofit/>
          </a:bodyPr>
          <a:lstStyle/>
          <a:p>
            <a:r>
              <a:rPr lang="ja-JP" altLang="en-US" sz="4000" b="1" dirty="0">
                <a:latin typeface="メイリオ" panose="020B0604030504040204" pitchFamily="50" charset="-128"/>
                <a:ea typeface="メイリオ" panose="020B0604030504040204" pitchFamily="50" charset="-128"/>
              </a:rPr>
              <a:t>主訴の背景にある想い</a:t>
            </a:r>
          </a:p>
        </p:txBody>
      </p:sp>
      <p:sp>
        <p:nvSpPr>
          <p:cNvPr id="1635" name="コンテンツ プレースホルダー 2"/>
          <p:cNvSpPr>
            <a:spLocks noGrp="1"/>
          </p:cNvSpPr>
          <p:nvPr>
            <p:ph sz="half" idx="1"/>
          </p:nvPr>
        </p:nvSpPr>
        <p:spPr>
          <a:xfrm>
            <a:off x="702364" y="1213611"/>
            <a:ext cx="11330607" cy="3848718"/>
          </a:xfrm>
        </p:spPr>
        <p:txBody>
          <a:bodyPr>
            <a:noAutofit/>
          </a:bodyPr>
          <a:lstStyle/>
          <a:p>
            <a:pPr marL="0" indent="0">
              <a:buNone/>
            </a:pPr>
            <a:r>
              <a:rPr kumimoji="1" lang="ja-JP" altLang="en-US" dirty="0">
                <a:latin typeface="メイリオ" panose="020B0604030504040204" pitchFamily="50" charset="-128"/>
                <a:ea typeface="メイリオ" panose="020B0604030504040204" pitchFamily="50" charset="-128"/>
              </a:rPr>
              <a:t>情報収集の</a:t>
            </a:r>
            <a:r>
              <a:rPr kumimoji="1" lang="ja-JP" altLang="en-US" dirty="0">
                <a:solidFill>
                  <a:srgbClr val="FF0000"/>
                </a:solidFill>
                <a:latin typeface="メイリオ" panose="020B0604030504040204" pitchFamily="50" charset="-128"/>
                <a:ea typeface="メイリオ" panose="020B0604030504040204" pitchFamily="50" charset="-128"/>
              </a:rPr>
              <a:t>視点</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➢可能性を探り、決めつけを避ける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表出された言葉や意思、選考の意味や背景を探る問いを多様に</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用意する。</a:t>
            </a: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➢状況や環境によっても変わる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多様な手段や情報源を活用する。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➢家族と本人のニーズは同じでない事がある</a:t>
            </a:r>
            <a:endParaRPr kumimoji="1" lang="en-US" altLang="ja-JP" dirty="0">
              <a:latin typeface="メイリオ" panose="020B0604030504040204" pitchFamily="50" charset="-128"/>
              <a:ea typeface="メイリオ" panose="020B0604030504040204" pitchFamily="50" charset="-128"/>
            </a:endParaRPr>
          </a:p>
        </p:txBody>
      </p:sp>
      <p:cxnSp>
        <p:nvCxnSpPr>
          <p:cNvPr id="163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7" name="直線コネクタ 3"/>
          <p:cNvCxnSpPr>
            <a:cxnSpLocks/>
          </p:cNvCxnSpPr>
          <p:nvPr/>
        </p:nvCxnSpPr>
        <p:spPr>
          <a:xfrm>
            <a:off x="546291" y="109993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8" name="正方形/長方形 3"/>
          <p:cNvSpPr/>
          <p:nvPr/>
        </p:nvSpPr>
        <p:spPr>
          <a:xfrm>
            <a:off x="2569000" y="5202406"/>
            <a:ext cx="7010929" cy="1093537"/>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kumimoji="1" lang="ja-JP" altLang="en-US" sz="2400" b="1" dirty="0">
                <a:solidFill>
                  <a:schemeClr val="tx1"/>
                </a:solidFill>
                <a:latin typeface="メイリオ" panose="020B0604030504040204" pitchFamily="50" charset="-128"/>
                <a:ea typeface="メイリオ" panose="020B0604030504040204" pitchFamily="50" charset="-128"/>
              </a:rPr>
              <a:t>本人の言葉の</a:t>
            </a:r>
            <a:r>
              <a:rPr kumimoji="1" lang="ja-JP" altLang="en-US" sz="2400" b="1" dirty="0">
                <a:solidFill>
                  <a:srgbClr val="FF0000"/>
                </a:solidFill>
                <a:latin typeface="メイリオ" panose="020B0604030504040204" pitchFamily="50" charset="-128"/>
                <a:ea typeface="メイリオ" panose="020B0604030504040204" pitchFamily="50" charset="-128"/>
              </a:rPr>
              <a:t>背景、真意</a:t>
            </a:r>
            <a:r>
              <a:rPr kumimoji="1" lang="ja-JP" altLang="en-US" sz="2400" b="1" dirty="0">
                <a:solidFill>
                  <a:schemeClr val="tx1"/>
                </a:solidFill>
                <a:latin typeface="メイリオ" panose="020B0604030504040204" pitchFamily="50" charset="-128"/>
                <a:ea typeface="メイリオ" panose="020B0604030504040204" pitchFamily="50" charset="-128"/>
              </a:rPr>
              <a:t>を理解する。</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rgbClr val="FF0000"/>
                </a:solidFill>
                <a:latin typeface="メイリオ" panose="020B0604030504040204" pitchFamily="50" charset="-128"/>
                <a:ea typeface="メイリオ" panose="020B0604030504040204" pitchFamily="50" charset="-128"/>
              </a:rPr>
              <a:t>その前提となる本人像を多角的に捉える。</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760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 name="タイトル 1"/>
          <p:cNvSpPr>
            <a:spLocks noGrp="1"/>
          </p:cNvSpPr>
          <p:nvPr>
            <p:ph type="title"/>
          </p:nvPr>
        </p:nvSpPr>
        <p:spPr>
          <a:xfrm>
            <a:off x="167309" y="1"/>
            <a:ext cx="5690152" cy="1003414"/>
          </a:xfrm>
          <a:ln>
            <a:noFill/>
          </a:ln>
        </p:spPr>
        <p:txBody>
          <a:bodyPr>
            <a:normAutofit fontScale="90000"/>
          </a:bodyPr>
          <a:lstStyle/>
          <a:p>
            <a:r>
              <a:rPr kumimoji="1" lang="ja-JP" altLang="en-US" b="1" dirty="0">
                <a:latin typeface="メイリオ" panose="020B0604030504040204" pitchFamily="50" charset="-128"/>
                <a:ea typeface="メイリオ" panose="020B0604030504040204" pitchFamily="50" charset="-128"/>
              </a:rPr>
              <a:t>主訴とニーズの違い①</a:t>
            </a:r>
          </a:p>
        </p:txBody>
      </p:sp>
      <p:pic>
        <p:nvPicPr>
          <p:cNvPr id="1646" name="コンテンツ プレースホルダー 3"/>
          <p:cNvPicPr>
            <a:picLocks noGrp="1" noChangeAspect="1"/>
          </p:cNvPicPr>
          <p:nvPr>
            <p:ph sz="quarter" idx="1"/>
          </p:nvPr>
        </p:nvPicPr>
        <p:blipFill>
          <a:blip r:embed="rId3"/>
          <a:stretch>
            <a:fillRect/>
          </a:stretch>
        </p:blipFill>
        <p:spPr>
          <a:xfrm flipH="1">
            <a:off x="5562600" y="1658471"/>
            <a:ext cx="1657349" cy="2437720"/>
          </a:xfrm>
          <a:prstGeom prst="rect">
            <a:avLst/>
          </a:prstGeom>
        </p:spPr>
      </p:pic>
      <p:sp>
        <p:nvSpPr>
          <p:cNvPr id="1647" name="角丸四角形吹き出し 5"/>
          <p:cNvSpPr/>
          <p:nvPr/>
        </p:nvSpPr>
        <p:spPr>
          <a:xfrm>
            <a:off x="7029930" y="961650"/>
            <a:ext cx="3195896" cy="524534"/>
          </a:xfrm>
          <a:prstGeom prst="wedgeRoundRectCallout">
            <a:avLst>
              <a:gd name="adj1" fmla="val -39119"/>
              <a:gd name="adj2" fmla="val 89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会社で働きたい！</a:t>
            </a:r>
          </a:p>
        </p:txBody>
      </p:sp>
      <p:sp>
        <p:nvSpPr>
          <p:cNvPr id="1648" name="テキスト ボックス 6"/>
          <p:cNvSpPr txBox="1"/>
          <p:nvPr/>
        </p:nvSpPr>
        <p:spPr>
          <a:xfrm>
            <a:off x="8310294" y="1580740"/>
            <a:ext cx="3282043" cy="1200329"/>
          </a:xfrm>
          <a:prstGeom prst="rect">
            <a:avLst/>
          </a:prstGeom>
          <a:solidFill>
            <a:schemeClr val="accent4">
              <a:lumMod val="20000"/>
              <a:lumOff val="80000"/>
            </a:schemeClr>
          </a:solidFill>
          <a:ln>
            <a:noFill/>
          </a:ln>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主訴（デマンド）</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→口等から発せられた、</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思いや希望</a:t>
            </a:r>
            <a:endParaRPr lang="en-US" altLang="ja-JP" sz="2400" b="1" dirty="0">
              <a:latin typeface="メイリオ" panose="020B0604030504040204" pitchFamily="50" charset="-128"/>
              <a:ea typeface="メイリオ" panose="020B0604030504040204" pitchFamily="50" charset="-128"/>
            </a:endParaRPr>
          </a:p>
        </p:txBody>
      </p:sp>
      <p:sp>
        <p:nvSpPr>
          <p:cNvPr id="1649" name="雲 8"/>
          <p:cNvSpPr/>
          <p:nvPr/>
        </p:nvSpPr>
        <p:spPr>
          <a:xfrm>
            <a:off x="1429633" y="1346953"/>
            <a:ext cx="3684197" cy="971555"/>
          </a:xfrm>
          <a:prstGeom prst="clou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家での生活もずっと</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孤独なんです</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50" name="雲 10"/>
          <p:cNvSpPr/>
          <p:nvPr/>
        </p:nvSpPr>
        <p:spPr>
          <a:xfrm>
            <a:off x="1429633" y="2431177"/>
            <a:ext cx="3684197" cy="1123954"/>
          </a:xfrm>
          <a:prstGeom prst="cloud">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会社はたくさん人が</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いるから友達が</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できそうだ</a:t>
            </a:r>
          </a:p>
        </p:txBody>
      </p:sp>
      <p:sp>
        <p:nvSpPr>
          <p:cNvPr id="1651" name="雲 11"/>
          <p:cNvSpPr/>
          <p:nvPr/>
        </p:nvSpPr>
        <p:spPr>
          <a:xfrm>
            <a:off x="1437796" y="3667800"/>
            <a:ext cx="3676035" cy="1333491"/>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友達ができたら一緒に遊びに行けるし、お話もできるなぁ</a:t>
            </a:r>
          </a:p>
        </p:txBody>
      </p:sp>
      <p:sp>
        <p:nvSpPr>
          <p:cNvPr id="1652" name="テキスト ボックス 12"/>
          <p:cNvSpPr txBox="1"/>
          <p:nvPr/>
        </p:nvSpPr>
        <p:spPr>
          <a:xfrm>
            <a:off x="1437796" y="5189456"/>
            <a:ext cx="3810065" cy="830997"/>
          </a:xfrm>
          <a:prstGeom prst="rect">
            <a:avLst/>
          </a:prstGeom>
          <a:noFill/>
          <a:ln>
            <a:noFill/>
          </a:ln>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表出している言葉の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背景、理由</a:t>
            </a:r>
            <a:endParaRPr lang="en-US" altLang="ja-JP" sz="2400" b="1" dirty="0">
              <a:latin typeface="メイリオ" panose="020B0604030504040204" pitchFamily="50" charset="-128"/>
              <a:ea typeface="メイリオ" panose="020B0604030504040204" pitchFamily="50" charset="-128"/>
            </a:endParaRPr>
          </a:p>
        </p:txBody>
      </p:sp>
      <p:cxnSp>
        <p:nvCxnSpPr>
          <p:cNvPr id="1653" name="直線矢印コネクタ 14"/>
          <p:cNvCxnSpPr/>
          <p:nvPr/>
        </p:nvCxnSpPr>
        <p:spPr>
          <a:xfrm>
            <a:off x="5562600" y="3987800"/>
            <a:ext cx="1467330" cy="21678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54" name="正方形/長方形 16"/>
          <p:cNvSpPr/>
          <p:nvPr/>
        </p:nvSpPr>
        <p:spPr>
          <a:xfrm>
            <a:off x="1171977" y="1289957"/>
            <a:ext cx="4221895" cy="49186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55" name="角丸四角形吹き出し 18"/>
          <p:cNvSpPr/>
          <p:nvPr/>
        </p:nvSpPr>
        <p:spPr>
          <a:xfrm>
            <a:off x="7130851" y="3799627"/>
            <a:ext cx="3570056" cy="809910"/>
          </a:xfrm>
          <a:prstGeom prst="wedgeRoundRectCallout">
            <a:avLst>
              <a:gd name="adj1" fmla="val -54024"/>
              <a:gd name="adj2" fmla="val -8589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メイリオ" panose="020B0604030504040204" pitchFamily="50" charset="-128"/>
                <a:ea typeface="メイリオ" panose="020B0604030504040204" pitchFamily="50" charset="-128"/>
              </a:rPr>
              <a:t>友達がほしい！</a:t>
            </a:r>
          </a:p>
        </p:txBody>
      </p:sp>
      <p:sp>
        <p:nvSpPr>
          <p:cNvPr id="1656" name="正方形/長方形 19"/>
          <p:cNvSpPr/>
          <p:nvPr/>
        </p:nvSpPr>
        <p:spPr>
          <a:xfrm>
            <a:off x="7219949" y="4806725"/>
            <a:ext cx="4221895" cy="1200329"/>
          </a:xfrm>
          <a:prstGeom prst="rect">
            <a:avLst/>
          </a:prstGeom>
          <a:solidFill>
            <a:schemeClr val="accent4">
              <a:lumMod val="60000"/>
              <a:lumOff val="40000"/>
            </a:schemeClr>
          </a:solidFill>
        </p:spPr>
        <p:txBody>
          <a:bodyPr wrap="squar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ニーズ（必要性）</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→本人にとって、真の思い</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　必要な事</a:t>
            </a:r>
          </a:p>
        </p:txBody>
      </p:sp>
      <p:cxnSp>
        <p:nvCxnSpPr>
          <p:cNvPr id="1657" name="直線矢印コネクタ 13"/>
          <p:cNvCxnSpPr>
            <a:cxnSpLocks/>
          </p:cNvCxnSpPr>
          <p:nvPr/>
        </p:nvCxnSpPr>
        <p:spPr>
          <a:xfrm flipH="1">
            <a:off x="5496520" y="1250051"/>
            <a:ext cx="1404258" cy="52453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8" name="直線コネクタ 1"/>
          <p:cNvCxnSpPr/>
          <p:nvPr/>
        </p:nvCxnSpPr>
        <p:spPr>
          <a:xfrm>
            <a:off x="167309" y="774327"/>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83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8" name="表 3"/>
          <p:cNvGraphicFramePr>
            <a:graphicFrameLocks noGrp="1"/>
          </p:cNvGraphicFramePr>
          <p:nvPr>
            <p:extLst>
              <p:ext uri="{D42A27DB-BD31-4B8C-83A1-F6EECF244321}">
                <p14:modId xmlns:p14="http://schemas.microsoft.com/office/powerpoint/2010/main" val="4198774911"/>
              </p:ext>
            </p:extLst>
          </p:nvPr>
        </p:nvGraphicFramePr>
        <p:xfrm>
          <a:off x="77516" y="435372"/>
          <a:ext cx="11981135" cy="6255209"/>
        </p:xfrm>
        <a:graphic>
          <a:graphicData uri="http://schemas.openxmlformats.org/drawingml/2006/table">
            <a:tbl>
              <a:tblPr firstRow="1" bandRow="1">
                <a:tableStyleId>{5C22544A-7EE6-4342-B048-85BDC9FD1C3A}</a:tableStyleId>
              </a:tblPr>
              <a:tblGrid>
                <a:gridCol w="1397691">
                  <a:extLst>
                    <a:ext uri="{9D8B030D-6E8A-4147-A177-3AD203B41FA5}">
                      <a16:colId xmlns:a16="http://schemas.microsoft.com/office/drawing/2014/main" val="20000"/>
                    </a:ext>
                  </a:extLst>
                </a:gridCol>
                <a:gridCol w="2596020">
                  <a:extLst>
                    <a:ext uri="{9D8B030D-6E8A-4147-A177-3AD203B41FA5}">
                      <a16:colId xmlns:a16="http://schemas.microsoft.com/office/drawing/2014/main" val="20001"/>
                    </a:ext>
                  </a:extLst>
                </a:gridCol>
                <a:gridCol w="1374731">
                  <a:extLst>
                    <a:ext uri="{9D8B030D-6E8A-4147-A177-3AD203B41FA5}">
                      <a16:colId xmlns:a16="http://schemas.microsoft.com/office/drawing/2014/main" val="20002"/>
                    </a:ext>
                  </a:extLst>
                </a:gridCol>
                <a:gridCol w="2618981">
                  <a:extLst>
                    <a:ext uri="{9D8B030D-6E8A-4147-A177-3AD203B41FA5}">
                      <a16:colId xmlns:a16="http://schemas.microsoft.com/office/drawing/2014/main" val="20003"/>
                    </a:ext>
                  </a:extLst>
                </a:gridCol>
                <a:gridCol w="1426926">
                  <a:extLst>
                    <a:ext uri="{9D8B030D-6E8A-4147-A177-3AD203B41FA5}">
                      <a16:colId xmlns:a16="http://schemas.microsoft.com/office/drawing/2014/main" val="20004"/>
                    </a:ext>
                  </a:extLst>
                </a:gridCol>
                <a:gridCol w="2566786">
                  <a:extLst>
                    <a:ext uri="{9D8B030D-6E8A-4147-A177-3AD203B41FA5}">
                      <a16:colId xmlns:a16="http://schemas.microsoft.com/office/drawing/2014/main" val="20005"/>
                    </a:ext>
                  </a:extLst>
                </a:gridCol>
              </a:tblGrid>
              <a:tr h="359319">
                <a:tc gridSpan="2">
                  <a:txBody>
                    <a:bodyPr/>
                    <a:lstStyle/>
                    <a:p>
                      <a:pPr algn="ctr"/>
                      <a:r>
                        <a:rPr kumimoji="1" lang="ja-JP" altLang="en-US" dirty="0"/>
                        <a:t>１日目</a:t>
                      </a:r>
                    </a:p>
                  </a:txBody>
                  <a:tcPr/>
                </a:tc>
                <a:tc hMerge="1">
                  <a:txBody>
                    <a:bodyPr/>
                    <a:lstStyle/>
                    <a:p>
                      <a:endParaRPr kumimoji="1" lang="ja-JP" altLang="en-US"/>
                    </a:p>
                  </a:txBody>
                  <a:tcPr/>
                </a:tc>
                <a:tc gridSpan="2">
                  <a:txBody>
                    <a:bodyPr/>
                    <a:lstStyle/>
                    <a:p>
                      <a:pPr algn="ctr"/>
                      <a:r>
                        <a:rPr kumimoji="1" lang="ja-JP" altLang="en-US" dirty="0"/>
                        <a:t>２日目</a:t>
                      </a:r>
                    </a:p>
                  </a:txBody>
                  <a:tcPr/>
                </a:tc>
                <a:tc hMerge="1">
                  <a:txBody>
                    <a:bodyPr/>
                    <a:lstStyle/>
                    <a:p>
                      <a:endParaRPr kumimoji="1" lang="ja-JP" altLang="en-US"/>
                    </a:p>
                  </a:txBody>
                  <a:tcPr/>
                </a:tc>
                <a:tc gridSpan="2">
                  <a:txBody>
                    <a:bodyPr/>
                    <a:lstStyle/>
                    <a:p>
                      <a:pPr algn="ctr"/>
                      <a:r>
                        <a:rPr kumimoji="1" lang="ja-JP" altLang="en-US" dirty="0"/>
                        <a:t>３日目</a:t>
                      </a:r>
                    </a:p>
                  </a:txBody>
                  <a:tcPr/>
                </a:tc>
                <a:tc hMerge="1">
                  <a:txBody>
                    <a:bodyPr/>
                    <a:lstStyle/>
                    <a:p>
                      <a:endParaRPr kumimoji="1" lang="ja-JP" altLang="en-US"/>
                    </a:p>
                  </a:txBody>
                  <a:tcPr/>
                </a:tc>
                <a:extLst>
                  <a:ext uri="{0D108BD9-81ED-4DB2-BD59-A6C34878D82A}">
                    <a16:rowId xmlns:a16="http://schemas.microsoft.com/office/drawing/2014/main" val="10000"/>
                  </a:ext>
                </a:extLst>
              </a:tr>
              <a:tr h="449148">
                <a:tc>
                  <a:txBody>
                    <a:bodyPr/>
                    <a:lstStyle/>
                    <a:p>
                      <a:r>
                        <a:rPr kumimoji="1" lang="en-US" altLang="ja-JP" sz="1400" b="1" dirty="0"/>
                        <a:t>9:30</a:t>
                      </a:r>
                      <a:r>
                        <a:rPr kumimoji="1" lang="ja-JP" altLang="en-US" sz="1400" b="1" dirty="0"/>
                        <a:t>～</a:t>
                      </a:r>
                      <a:r>
                        <a:rPr kumimoji="1" lang="en-US" altLang="ja-JP" sz="1400" b="1" dirty="0"/>
                        <a:t>9:55</a:t>
                      </a:r>
                      <a:endParaRPr kumimoji="1" lang="ja-JP" altLang="en-US" sz="1400" b="1" dirty="0"/>
                    </a:p>
                  </a:txBody>
                  <a:tcPr/>
                </a:tc>
                <a:tc>
                  <a:txBody>
                    <a:bodyPr/>
                    <a:lstStyle/>
                    <a:p>
                      <a:r>
                        <a:rPr kumimoji="1" lang="ja-JP" altLang="en-US" sz="1200" dirty="0"/>
                        <a:t>開講あいさつ</a:t>
                      </a:r>
                      <a:endParaRPr kumimoji="1" lang="en-US" altLang="ja-JP" sz="1200" dirty="0"/>
                    </a:p>
                    <a:p>
                      <a:r>
                        <a:rPr kumimoji="1" lang="ja-JP" altLang="en-US" sz="1200" dirty="0"/>
                        <a:t>ガイダンス</a:t>
                      </a:r>
                    </a:p>
                  </a:txBody>
                  <a:tcPr/>
                </a:tc>
                <a:tc>
                  <a:txBody>
                    <a:bodyPr/>
                    <a:lstStyle/>
                    <a:p>
                      <a:r>
                        <a:rPr kumimoji="1" lang="en-US" altLang="ja-JP" sz="1400" b="1" dirty="0"/>
                        <a:t>9:00</a:t>
                      </a:r>
                      <a:r>
                        <a:rPr kumimoji="1" lang="ja-JP" altLang="en-US" sz="1400" b="1" dirty="0"/>
                        <a:t>～</a:t>
                      </a:r>
                      <a:r>
                        <a:rPr kumimoji="1" lang="en-US" altLang="ja-JP" sz="1400" b="1" dirty="0"/>
                        <a:t>9:15</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1</a:t>
                      </a:r>
                      <a:r>
                        <a:rPr kumimoji="1" lang="ja-JP" altLang="en-US" sz="1200" dirty="0"/>
                        <a:t>日目振り返り、</a:t>
                      </a:r>
                      <a:r>
                        <a:rPr kumimoji="1" lang="en-US" altLang="ja-JP" sz="1200" dirty="0"/>
                        <a:t>2</a:t>
                      </a:r>
                      <a:r>
                        <a:rPr kumimoji="1" lang="ja-JP" altLang="en-US" sz="1200" dirty="0"/>
                        <a:t>日目の流れ</a:t>
                      </a:r>
                    </a:p>
                  </a:txBody>
                  <a:tcPr/>
                </a:tc>
                <a:tc>
                  <a:txBody>
                    <a:bodyPr/>
                    <a:lstStyle/>
                    <a:p>
                      <a:r>
                        <a:rPr kumimoji="1" lang="en-US" altLang="ja-JP" sz="1400" b="1" dirty="0"/>
                        <a:t>9:00</a:t>
                      </a:r>
                      <a:r>
                        <a:rPr kumimoji="1" lang="ja-JP" altLang="en-US" sz="1400" b="1" dirty="0"/>
                        <a:t>～</a:t>
                      </a:r>
                      <a:r>
                        <a:rPr kumimoji="1" lang="en-US" altLang="ja-JP" sz="1400" b="1" dirty="0"/>
                        <a:t>9:25</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2</a:t>
                      </a:r>
                      <a:r>
                        <a:rPr kumimoji="1" lang="ja-JP" altLang="en-US" sz="1200" dirty="0"/>
                        <a:t>日目振り返り、</a:t>
                      </a:r>
                      <a:r>
                        <a:rPr kumimoji="1" lang="en-US" altLang="ja-JP" sz="1200" dirty="0"/>
                        <a:t>3</a:t>
                      </a:r>
                      <a:r>
                        <a:rPr kumimoji="1" lang="ja-JP" altLang="en-US" sz="1200" dirty="0"/>
                        <a:t>日目の流れ</a:t>
                      </a:r>
                    </a:p>
                  </a:txBody>
                  <a:tcPr/>
                </a:tc>
                <a:extLst>
                  <a:ext uri="{0D108BD9-81ED-4DB2-BD59-A6C34878D82A}">
                    <a16:rowId xmlns:a16="http://schemas.microsoft.com/office/drawing/2014/main" val="10001"/>
                  </a:ext>
                </a:extLst>
              </a:tr>
              <a:tr h="628808">
                <a:tc>
                  <a:txBody>
                    <a:bodyPr/>
                    <a:lstStyle/>
                    <a:p>
                      <a:r>
                        <a:rPr kumimoji="1" lang="en-US" altLang="ja-JP" sz="1400" b="1" dirty="0"/>
                        <a:t>9:55</a:t>
                      </a:r>
                      <a:r>
                        <a:rPr kumimoji="1" lang="ja-JP" altLang="en-US" sz="1400" b="1" dirty="0"/>
                        <a:t>～</a:t>
                      </a:r>
                      <a:r>
                        <a:rPr kumimoji="1" lang="en-US" altLang="ja-JP" sz="1400" b="1" dirty="0"/>
                        <a:t>10:45</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・面接技術</a:t>
                      </a:r>
                    </a:p>
                  </a:txBody>
                  <a:tcPr/>
                </a:tc>
                <a:tc>
                  <a:txBody>
                    <a:bodyPr/>
                    <a:lstStyle/>
                    <a:p>
                      <a:r>
                        <a:rPr kumimoji="1" lang="en-US" altLang="ja-JP" sz="1400" b="1" dirty="0"/>
                        <a:t>9:15</a:t>
                      </a:r>
                      <a:r>
                        <a:rPr kumimoji="1" lang="ja-JP" altLang="en-US" sz="1400" b="1" dirty="0"/>
                        <a:t>～</a:t>
                      </a:r>
                      <a:r>
                        <a:rPr kumimoji="1" lang="en-US" altLang="ja-JP" sz="1400" b="1" dirty="0"/>
                        <a:t>10:10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a:t>
                      </a:r>
                      <a:r>
                        <a:rPr kumimoji="1" lang="en-US" altLang="ja-JP" sz="1200" dirty="0"/>
                        <a:t>(</a:t>
                      </a:r>
                      <a:r>
                        <a:rPr kumimoji="1" lang="ja-JP" altLang="en-US" sz="1200" dirty="0"/>
                        <a:t>真のニーズ</a:t>
                      </a:r>
                      <a:r>
                        <a:rPr kumimoji="1" lang="en-US" altLang="ja-JP" sz="1200" dirty="0"/>
                        <a:t>)</a:t>
                      </a:r>
                      <a:endParaRPr kumimoji="1" lang="ja-JP" altLang="en-US" sz="1200" dirty="0"/>
                    </a:p>
                  </a:txBody>
                  <a:tcPr/>
                </a:tc>
                <a:tc>
                  <a:txBody>
                    <a:bodyPr/>
                    <a:lstStyle/>
                    <a:p>
                      <a:r>
                        <a:rPr kumimoji="1" lang="en-US" altLang="ja-JP" sz="1400" b="1" dirty="0"/>
                        <a:t>9:25</a:t>
                      </a:r>
                      <a:r>
                        <a:rPr kumimoji="1" lang="ja-JP" altLang="en-US" sz="1400" b="1" dirty="0"/>
                        <a:t>～</a:t>
                      </a:r>
                      <a:r>
                        <a:rPr kumimoji="1" lang="en-US" altLang="ja-JP" sz="1400" b="1" dirty="0"/>
                        <a:t>10:30</a:t>
                      </a:r>
                      <a:endParaRPr kumimoji="1" lang="ja-JP" altLang="en-US" sz="1400" b="1" dirty="0"/>
                    </a:p>
                  </a:txBody>
                  <a:tcPr/>
                </a:tc>
                <a:tc>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・サービス担当者会議</a:t>
                      </a:r>
                      <a:endParaRPr kumimoji="1" lang="en-US" altLang="ja-JP" sz="1200" dirty="0"/>
                    </a:p>
                    <a:p>
                      <a:r>
                        <a:rPr kumimoji="1" lang="ja-JP" altLang="en-US" sz="1200" dirty="0"/>
                        <a:t>　・ロールプレイ</a:t>
                      </a:r>
                    </a:p>
                  </a:txBody>
                  <a:tcPr/>
                </a:tc>
                <a:extLst>
                  <a:ext uri="{0D108BD9-81ED-4DB2-BD59-A6C34878D82A}">
                    <a16:rowId xmlns:a16="http://schemas.microsoft.com/office/drawing/2014/main" val="10002"/>
                  </a:ext>
                </a:extLst>
              </a:tr>
              <a:tr h="361707">
                <a:tc>
                  <a:txBody>
                    <a:bodyPr/>
                    <a:lstStyle/>
                    <a:p>
                      <a:r>
                        <a:rPr kumimoji="1" lang="en-US" altLang="ja-JP" sz="1400" b="1" dirty="0"/>
                        <a:t>10:45</a:t>
                      </a:r>
                      <a:r>
                        <a:rPr kumimoji="1" lang="ja-JP" altLang="en-US" sz="1400" b="1" dirty="0"/>
                        <a:t>～</a:t>
                      </a:r>
                      <a:r>
                        <a:rPr kumimoji="1" lang="en-US" altLang="ja-JP" sz="1400" b="1" dirty="0"/>
                        <a:t>10:55</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10:10</a:t>
                      </a:r>
                      <a:r>
                        <a:rPr kumimoji="1" lang="ja-JP" altLang="en-US" sz="1400" b="1" dirty="0"/>
                        <a:t>～</a:t>
                      </a:r>
                      <a:r>
                        <a:rPr kumimoji="1" lang="en-US" altLang="ja-JP" sz="1400" b="1" dirty="0"/>
                        <a:t>10:20</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10:30</a:t>
                      </a:r>
                      <a:r>
                        <a:rPr kumimoji="1" lang="ja-JP" altLang="en-US" sz="1400" b="1" dirty="0"/>
                        <a:t>～</a:t>
                      </a:r>
                      <a:r>
                        <a:rPr kumimoji="1" lang="en-US" altLang="ja-JP" sz="1400" b="1" dirty="0"/>
                        <a:t>10:45</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3"/>
                  </a:ext>
                </a:extLst>
              </a:tr>
              <a:tr h="683720">
                <a:tc>
                  <a:txBody>
                    <a:bodyPr/>
                    <a:lstStyle/>
                    <a:p>
                      <a:r>
                        <a:rPr kumimoji="1" lang="en-US" altLang="ja-JP" sz="1400" b="1" dirty="0"/>
                        <a:t>10:55</a:t>
                      </a:r>
                      <a:r>
                        <a:rPr kumimoji="1" lang="ja-JP" altLang="en-US" sz="1400" b="1" dirty="0"/>
                        <a:t>～</a:t>
                      </a:r>
                      <a:r>
                        <a:rPr kumimoji="1" lang="en-US" altLang="ja-JP" sz="1400" b="1" dirty="0"/>
                        <a:t>12:10</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・ロールプレイ</a:t>
                      </a:r>
                      <a:endParaRPr kumimoji="1" lang="en-US" altLang="ja-JP" sz="1200" dirty="0"/>
                    </a:p>
                    <a:p>
                      <a:r>
                        <a:rPr kumimoji="1" lang="ja-JP" altLang="en-US" sz="1200" dirty="0"/>
                        <a:t>　・面接技術まとめ</a:t>
                      </a:r>
                    </a:p>
                  </a:txBody>
                  <a:tcPr/>
                </a:tc>
                <a:tc>
                  <a:txBody>
                    <a:bodyPr/>
                    <a:lstStyle/>
                    <a:p>
                      <a:r>
                        <a:rPr kumimoji="1" lang="en-US" altLang="ja-JP" sz="1400" b="1" dirty="0"/>
                        <a:t>10:20</a:t>
                      </a:r>
                      <a:r>
                        <a:rPr kumimoji="1" lang="ja-JP" altLang="en-US" sz="1400" b="1" dirty="0"/>
                        <a:t>～</a:t>
                      </a:r>
                      <a:r>
                        <a:rPr kumimoji="1" lang="en-US" altLang="ja-JP" sz="1400" b="1" dirty="0"/>
                        <a:t>11:20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（支援課題）</a:t>
                      </a:r>
                    </a:p>
                  </a:txBody>
                  <a:tcPr/>
                </a:tc>
                <a:tc>
                  <a:txBody>
                    <a:bodyPr/>
                    <a:lstStyle/>
                    <a:p>
                      <a:r>
                        <a:rPr kumimoji="1" lang="en-US" altLang="ja-JP" sz="1400" b="1" dirty="0">
                          <a:solidFill>
                            <a:schemeClr val="tx1"/>
                          </a:solidFill>
                        </a:rPr>
                        <a:t>10:40</a:t>
                      </a:r>
                      <a:r>
                        <a:rPr kumimoji="1" lang="ja-JP" altLang="en-US" sz="1400" b="1" dirty="0">
                          <a:solidFill>
                            <a:schemeClr val="tx1"/>
                          </a:solidFill>
                        </a:rPr>
                        <a:t>～</a:t>
                      </a:r>
                      <a:r>
                        <a:rPr kumimoji="1" lang="en-US" altLang="ja-JP" sz="1400" b="1" dirty="0">
                          <a:solidFill>
                            <a:schemeClr val="tx1"/>
                          </a:solidFill>
                        </a:rPr>
                        <a:t>12:00</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・モニタリングについて</a:t>
                      </a:r>
                      <a:endParaRPr kumimoji="1" lang="en-US" altLang="ja-JP" sz="1200" dirty="0"/>
                    </a:p>
                    <a:p>
                      <a:r>
                        <a:rPr kumimoji="1" lang="ja-JP" altLang="en-US" sz="1200" dirty="0"/>
                        <a:t>　・ロールプレイ</a:t>
                      </a:r>
                      <a:endParaRPr kumimoji="1" lang="en-US" altLang="ja-JP" sz="1200" dirty="0"/>
                    </a:p>
                  </a:txBody>
                  <a:tcPr/>
                </a:tc>
                <a:extLst>
                  <a:ext uri="{0D108BD9-81ED-4DB2-BD59-A6C34878D82A}">
                    <a16:rowId xmlns:a16="http://schemas.microsoft.com/office/drawing/2014/main" val="10004"/>
                  </a:ext>
                </a:extLst>
              </a:tr>
              <a:tr h="449148">
                <a:tc>
                  <a:txBody>
                    <a:bodyPr/>
                    <a:lstStyle/>
                    <a:p>
                      <a:r>
                        <a:rPr kumimoji="1" lang="en-US" altLang="ja-JP" sz="1400" b="1" dirty="0"/>
                        <a:t>12:10</a:t>
                      </a:r>
                      <a:r>
                        <a:rPr kumimoji="1" lang="ja-JP" altLang="en-US" sz="1400" b="1" dirty="0"/>
                        <a:t>～</a:t>
                      </a:r>
                      <a:r>
                        <a:rPr kumimoji="1" lang="en-US" altLang="ja-JP" sz="1400" b="1" dirty="0"/>
                        <a:t>13:10</a:t>
                      </a:r>
                      <a:endParaRPr kumimoji="1" lang="ja-JP" altLang="en-US" sz="1400" b="1" dirty="0"/>
                    </a:p>
                  </a:txBody>
                  <a:tcPr/>
                </a:tc>
                <a:tc>
                  <a:txBody>
                    <a:bodyPr/>
                    <a:lstStyle/>
                    <a:p>
                      <a:r>
                        <a:rPr kumimoji="1" lang="ja-JP" altLang="en-US" sz="1200" b="1" i="1" dirty="0"/>
                        <a:t>昼食休憩</a:t>
                      </a:r>
                    </a:p>
                  </a:txBody>
                  <a:tcPr/>
                </a:tc>
                <a:tc>
                  <a:txBody>
                    <a:bodyPr/>
                    <a:lstStyle/>
                    <a:p>
                      <a:r>
                        <a:rPr kumimoji="1" lang="en-US" altLang="ja-JP" sz="1400" b="1" dirty="0"/>
                        <a:t>11:20</a:t>
                      </a:r>
                      <a:r>
                        <a:rPr kumimoji="1" lang="ja-JP" altLang="en-US" sz="1400" b="1" dirty="0"/>
                        <a:t>～</a:t>
                      </a:r>
                      <a:r>
                        <a:rPr kumimoji="1" lang="en-US" altLang="ja-JP" sz="1400" b="1" dirty="0"/>
                        <a:t>11:50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プランニング</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・希望する生活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12:00</a:t>
                      </a:r>
                      <a:r>
                        <a:rPr kumimoji="1" lang="ja-JP" altLang="en-US" sz="1400" b="1" dirty="0">
                          <a:solidFill>
                            <a:schemeClr val="tx1"/>
                          </a:solidFill>
                        </a:rPr>
                        <a:t>～</a:t>
                      </a:r>
                      <a:r>
                        <a:rPr kumimoji="1" lang="en-US" altLang="ja-JP" sz="1400" b="1" dirty="0">
                          <a:solidFill>
                            <a:schemeClr val="tx1"/>
                          </a:solidFill>
                        </a:rPr>
                        <a:t>13:00</a:t>
                      </a:r>
                      <a:endParaRPr kumimoji="1" lang="ja-JP" altLang="en-US" sz="1400" b="1" dirty="0">
                        <a:solidFill>
                          <a:schemeClr val="tx1"/>
                        </a:solidFill>
                      </a:endParaRPr>
                    </a:p>
                  </a:txBody>
                  <a:tcPr/>
                </a:tc>
                <a:tc>
                  <a:txBody>
                    <a:bodyPr/>
                    <a:lstStyle/>
                    <a:p>
                      <a:r>
                        <a:rPr kumimoji="1" lang="ja-JP" altLang="en-US" sz="1200" b="1" i="1" dirty="0"/>
                        <a:t>昼食休憩</a:t>
                      </a:r>
                    </a:p>
                  </a:txBody>
                  <a:tcPr/>
                </a:tc>
                <a:extLst>
                  <a:ext uri="{0D108BD9-81ED-4DB2-BD59-A6C34878D82A}">
                    <a16:rowId xmlns:a16="http://schemas.microsoft.com/office/drawing/2014/main" val="10005"/>
                  </a:ext>
                </a:extLst>
              </a:tr>
              <a:tr h="628808">
                <a:tc>
                  <a:txBody>
                    <a:bodyPr/>
                    <a:lstStyle/>
                    <a:p>
                      <a:r>
                        <a:rPr kumimoji="1" lang="en-US" altLang="ja-JP" sz="1400" b="1" dirty="0"/>
                        <a:t>13:10</a:t>
                      </a:r>
                      <a:r>
                        <a:rPr kumimoji="1" lang="ja-JP" altLang="en-US" sz="1400" b="1" dirty="0"/>
                        <a:t>～</a:t>
                      </a:r>
                      <a:r>
                        <a:rPr kumimoji="1" lang="en-US" altLang="ja-JP" sz="1400" b="1" dirty="0"/>
                        <a:t>16:00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・ﾌｧｼﾘﾃｰｼｮﾝｸﾞﾗﾌｨｯｸによる演習</a:t>
                      </a:r>
                    </a:p>
                  </a:txBody>
                  <a:tcPr/>
                </a:tc>
                <a:tc>
                  <a:txBody>
                    <a:bodyPr/>
                    <a:lstStyle/>
                    <a:p>
                      <a:r>
                        <a:rPr kumimoji="1" lang="en-US" altLang="ja-JP" sz="1400" b="1" dirty="0"/>
                        <a:t>11:50</a:t>
                      </a:r>
                      <a:r>
                        <a:rPr kumimoji="1" lang="ja-JP" altLang="en-US" sz="1400" b="1" dirty="0"/>
                        <a:t>～</a:t>
                      </a:r>
                      <a:r>
                        <a:rPr kumimoji="1" lang="en-US" altLang="ja-JP" sz="1400" b="1" dirty="0"/>
                        <a:t>12:50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mn-lt"/>
                          <a:ea typeface="+mn-ea"/>
                          <a:cs typeface="+mn-cs"/>
                        </a:rPr>
                        <a:t>昼食休憩</a:t>
                      </a:r>
                    </a:p>
                  </a:txBody>
                  <a:tcPr/>
                </a:tc>
                <a:tc>
                  <a:txBody>
                    <a:bodyPr/>
                    <a:lstStyle/>
                    <a:p>
                      <a:r>
                        <a:rPr kumimoji="1" lang="en-US" altLang="ja-JP" sz="1400" b="1" dirty="0">
                          <a:solidFill>
                            <a:schemeClr val="tx1"/>
                          </a:solidFill>
                        </a:rPr>
                        <a:t>13:00</a:t>
                      </a:r>
                      <a:r>
                        <a:rPr kumimoji="1" lang="ja-JP" altLang="en-US" sz="1400" b="1" dirty="0">
                          <a:solidFill>
                            <a:schemeClr val="tx1"/>
                          </a:solidFill>
                        </a:rPr>
                        <a:t>～</a:t>
                      </a:r>
                      <a:r>
                        <a:rPr kumimoji="1" lang="en-US" altLang="ja-JP" sz="1400" b="1" dirty="0">
                          <a:solidFill>
                            <a:schemeClr val="tx1"/>
                          </a:solidFill>
                        </a:rPr>
                        <a:t>15:15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・モニタリング報告書作成</a:t>
                      </a:r>
                      <a:endParaRPr kumimoji="1" lang="en-US" altLang="ja-JP" sz="1200" dirty="0"/>
                    </a:p>
                    <a:p>
                      <a:r>
                        <a:rPr kumimoji="1" lang="ja-JP" altLang="en-US" sz="1200" dirty="0"/>
                        <a:t>　</a:t>
                      </a:r>
                      <a:r>
                        <a:rPr kumimoji="1" lang="ja-JP" altLang="en-US" sz="1200" dirty="0">
                          <a:solidFill>
                            <a:schemeClr val="tx1"/>
                          </a:solidFill>
                        </a:rPr>
                        <a:t>・</a:t>
                      </a:r>
                      <a:r>
                        <a:rPr kumimoji="1" lang="ja-JP" altLang="en-US" sz="1200" dirty="0"/>
                        <a:t>ニーズ整理、手立ての検討</a:t>
                      </a:r>
                      <a:endParaRPr kumimoji="1" lang="ja-JP" altLang="en-US" sz="1200" strike="sngStrike" dirty="0">
                        <a:solidFill>
                          <a:schemeClr val="accent6"/>
                        </a:solidFill>
                      </a:endParaRPr>
                    </a:p>
                  </a:txBody>
                  <a:tcPr/>
                </a:tc>
                <a:extLst>
                  <a:ext uri="{0D108BD9-81ED-4DB2-BD59-A6C34878D82A}">
                    <a16:rowId xmlns:a16="http://schemas.microsoft.com/office/drawing/2014/main" val="10006"/>
                  </a:ext>
                </a:extLst>
              </a:tr>
              <a:tr h="375915">
                <a:tc>
                  <a:txBody>
                    <a:bodyPr/>
                    <a:lstStyle/>
                    <a:p>
                      <a:r>
                        <a:rPr kumimoji="1" lang="en-US" altLang="ja-JP" sz="1400" b="1" dirty="0"/>
                        <a:t>16:00</a:t>
                      </a:r>
                      <a:r>
                        <a:rPr kumimoji="1" lang="ja-JP" altLang="en-US" sz="1400" b="1" dirty="0"/>
                        <a:t>～</a:t>
                      </a:r>
                      <a:r>
                        <a:rPr kumimoji="1" lang="en-US" altLang="ja-JP" sz="1400" b="1" dirty="0"/>
                        <a:t>16:10</a:t>
                      </a:r>
                      <a:endParaRPr kumimoji="1" lang="ja-JP" altLang="en-US" sz="1400" b="1" dirty="0"/>
                    </a:p>
                  </a:txBody>
                  <a:tcPr/>
                </a:tc>
                <a:tc>
                  <a:txBody>
                    <a:bodyPr/>
                    <a:lstStyle/>
                    <a:p>
                      <a:r>
                        <a:rPr kumimoji="1" lang="ja-JP" altLang="en-US" sz="1200" b="1" i="1" dirty="0"/>
                        <a:t>休憩</a:t>
                      </a:r>
                    </a:p>
                  </a:txBody>
                  <a:tcPr/>
                </a:tc>
                <a:tc rowSpan="3">
                  <a:txBody>
                    <a:bodyPr/>
                    <a:lstStyle/>
                    <a:p>
                      <a:r>
                        <a:rPr kumimoji="1" lang="en-US" altLang="ja-JP" sz="1400" b="1" dirty="0"/>
                        <a:t>12:50</a:t>
                      </a:r>
                      <a:r>
                        <a:rPr kumimoji="1" lang="ja-JP" altLang="en-US" sz="1400" b="1" dirty="0"/>
                        <a:t>～</a:t>
                      </a:r>
                      <a:r>
                        <a:rPr kumimoji="1" lang="en-US" altLang="ja-JP" sz="1400" b="1" dirty="0"/>
                        <a:t>17:15</a:t>
                      </a:r>
                      <a:endParaRPr kumimoji="1" lang="ja-JP" altLang="en-US" sz="1400" b="1" dirty="0"/>
                    </a:p>
                  </a:txBody>
                  <a:tcPr/>
                </a:tc>
                <a:tc rowSpan="3">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・総合的な援助の方針</a:t>
                      </a:r>
                      <a:endParaRPr kumimoji="1" lang="en-US" altLang="ja-JP" sz="1200" dirty="0"/>
                    </a:p>
                    <a:p>
                      <a:r>
                        <a:rPr kumimoji="1" lang="ja-JP" altLang="en-US" sz="1200" dirty="0"/>
                        <a:t>　・長期短期目標</a:t>
                      </a:r>
                      <a:endParaRPr kumimoji="1" lang="en-US" altLang="ja-JP" sz="1200" dirty="0"/>
                    </a:p>
                    <a:p>
                      <a:r>
                        <a:rPr kumimoji="1" lang="ja-JP" altLang="en-US" sz="1200" dirty="0"/>
                        <a:t>　・支援目標</a:t>
                      </a:r>
                      <a:endParaRPr kumimoji="1" lang="en-US" altLang="ja-JP" sz="1200" dirty="0"/>
                    </a:p>
                    <a:p>
                      <a:r>
                        <a:rPr kumimoji="1" lang="ja-JP" altLang="en-US" sz="1200" dirty="0"/>
                        <a:t>　・具体的な手立て</a:t>
                      </a:r>
                      <a:endParaRPr kumimoji="1" lang="en-US" altLang="ja-JP" sz="1200" dirty="0"/>
                    </a:p>
                    <a:p>
                      <a:r>
                        <a:rPr kumimoji="1" lang="ja-JP" altLang="en-US" sz="1200" dirty="0"/>
                        <a:t>　・サービス調整業務</a:t>
                      </a:r>
                      <a:endParaRPr kumimoji="1" lang="en-US" altLang="ja-JP" sz="1200" dirty="0"/>
                    </a:p>
                    <a:p>
                      <a:r>
                        <a:rPr kumimoji="1" lang="en-US" altLang="ja-JP" sz="1200" dirty="0"/>
                        <a:t>【</a:t>
                      </a:r>
                      <a:r>
                        <a:rPr kumimoji="1" lang="ja-JP" altLang="en-US" sz="1200" dirty="0"/>
                        <a:t>講義：演習</a:t>
                      </a:r>
                      <a:r>
                        <a:rPr kumimoji="1" lang="en-US" altLang="ja-JP" sz="1200" dirty="0"/>
                        <a:t>】</a:t>
                      </a:r>
                    </a:p>
                    <a:p>
                      <a:r>
                        <a:rPr kumimoji="1" lang="ja-JP" altLang="en-US" sz="1200" dirty="0"/>
                        <a:t>講義</a:t>
                      </a:r>
                      <a:r>
                        <a:rPr kumimoji="1" lang="en-US" altLang="ja-JP" sz="1200" dirty="0"/>
                        <a:t>:</a:t>
                      </a:r>
                      <a:r>
                        <a:rPr kumimoji="1" lang="ja-JP" altLang="en-US" sz="1200" dirty="0"/>
                        <a:t>サービス等利用計画について</a:t>
                      </a:r>
                      <a:endParaRPr kumimoji="1" lang="en-US" altLang="ja-JP" sz="1200" dirty="0"/>
                    </a:p>
                    <a:p>
                      <a:r>
                        <a:rPr kumimoji="1" lang="ja-JP" altLang="en-US" sz="1200" dirty="0"/>
                        <a:t>演習</a:t>
                      </a:r>
                      <a:r>
                        <a:rPr kumimoji="1" lang="en-US" altLang="ja-JP" sz="1200" dirty="0"/>
                        <a:t>:</a:t>
                      </a:r>
                      <a:r>
                        <a:rPr kumimoji="1" lang="ja-JP" altLang="en-US" sz="1200" dirty="0"/>
                        <a:t>計画作成の実務</a:t>
                      </a:r>
                      <a:endParaRPr kumimoji="1" lang="en-US" altLang="ja-JP" sz="1200" dirty="0"/>
                    </a:p>
                  </a:txBody>
                  <a:tcPr/>
                </a:tc>
                <a:tc>
                  <a:txBody>
                    <a:bodyPr/>
                    <a:lstStyle/>
                    <a:p>
                      <a:r>
                        <a:rPr kumimoji="1" lang="en-US" altLang="ja-JP" sz="1400" b="1" dirty="0">
                          <a:solidFill>
                            <a:schemeClr val="tx1"/>
                          </a:solidFill>
                        </a:rPr>
                        <a:t>15:15</a:t>
                      </a:r>
                      <a:r>
                        <a:rPr kumimoji="1" lang="ja-JP" altLang="en-US" sz="1400" b="1" dirty="0">
                          <a:solidFill>
                            <a:schemeClr val="tx1"/>
                          </a:solidFill>
                        </a:rPr>
                        <a:t>～</a:t>
                      </a:r>
                      <a:r>
                        <a:rPr kumimoji="1" lang="en-US" altLang="ja-JP" sz="1400" b="1" dirty="0">
                          <a:solidFill>
                            <a:schemeClr val="tx1"/>
                          </a:solidFill>
                        </a:rPr>
                        <a:t>15:25</a:t>
                      </a:r>
                      <a:endParaRPr kumimoji="1" lang="ja-JP" altLang="en-US"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7"/>
                  </a:ext>
                </a:extLst>
              </a:tr>
              <a:tr h="487774">
                <a:tc rowSpan="2">
                  <a:txBody>
                    <a:bodyPr/>
                    <a:lstStyle/>
                    <a:p>
                      <a:r>
                        <a:rPr kumimoji="1" lang="en-US" altLang="ja-JP" sz="1400" b="1" dirty="0"/>
                        <a:t>16:10</a:t>
                      </a:r>
                      <a:r>
                        <a:rPr kumimoji="1" lang="ja-JP" altLang="en-US" sz="1400" b="1" dirty="0"/>
                        <a:t>～</a:t>
                      </a:r>
                      <a:r>
                        <a:rPr kumimoji="1" lang="en-US" altLang="ja-JP" sz="1400" b="1" dirty="0"/>
                        <a:t>17:15</a:t>
                      </a:r>
                      <a:endParaRPr kumimoji="1" lang="ja-JP" altLang="en-US" sz="1400" b="1" dirty="0"/>
                    </a:p>
                  </a:txBody>
                  <a:tcPr/>
                </a:tc>
                <a:tc rowSpan="2">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（主訴から根拠の把握まで）</a:t>
                      </a:r>
                      <a:endParaRPr kumimoji="1" lang="ja-JP" altLang="en-US" sz="1200" b="1" i="1" dirty="0"/>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15:25</a:t>
                      </a:r>
                      <a:r>
                        <a:rPr kumimoji="1" lang="ja-JP" altLang="en-US" sz="1400" b="1" dirty="0">
                          <a:solidFill>
                            <a:schemeClr val="tx1"/>
                          </a:solidFill>
                        </a:rPr>
                        <a:t>～</a:t>
                      </a:r>
                      <a:r>
                        <a:rPr kumimoji="1" lang="en-US" altLang="ja-JP" sz="1400" b="1" dirty="0">
                          <a:solidFill>
                            <a:schemeClr val="tx1"/>
                          </a:solidFill>
                        </a:rPr>
                        <a:t>15:55</a:t>
                      </a:r>
                    </a:p>
                  </a:txBody>
                  <a:tcPr/>
                </a:tc>
                <a:tc>
                  <a:txBody>
                    <a:bodyPr/>
                    <a:lstStyle/>
                    <a:p>
                      <a:r>
                        <a:rPr kumimoji="1" lang="en-US" altLang="ja-JP" sz="1200" dirty="0"/>
                        <a:t>【</a:t>
                      </a:r>
                      <a:r>
                        <a:rPr kumimoji="1" lang="ja-JP" altLang="en-US" sz="1200" dirty="0"/>
                        <a:t>終結と評価</a:t>
                      </a:r>
                      <a:r>
                        <a:rPr kumimoji="1" lang="en-US" altLang="ja-JP" sz="1200" dirty="0"/>
                        <a:t>】</a:t>
                      </a:r>
                    </a:p>
                    <a:p>
                      <a:r>
                        <a:rPr kumimoji="1" lang="ja-JP" altLang="en-US" sz="1200" dirty="0"/>
                        <a:t>　・講義、演習</a:t>
                      </a:r>
                      <a:endParaRPr kumimoji="1" lang="en-US" altLang="ja-JP" sz="1200" dirty="0"/>
                    </a:p>
                  </a:txBody>
                  <a:tcPr/>
                </a:tc>
                <a:extLst>
                  <a:ext uri="{0D108BD9-81ED-4DB2-BD59-A6C34878D82A}">
                    <a16:rowId xmlns:a16="http://schemas.microsoft.com/office/drawing/2014/main" val="10008"/>
                  </a:ext>
                </a:extLst>
              </a:tr>
              <a:tr h="6807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15:55</a:t>
                      </a:r>
                      <a:r>
                        <a:rPr kumimoji="1" lang="ja-JP" altLang="en-US" sz="1400" b="1" dirty="0">
                          <a:solidFill>
                            <a:schemeClr val="tx1"/>
                          </a:solidFill>
                        </a:rPr>
                        <a:t>～</a:t>
                      </a:r>
                      <a:r>
                        <a:rPr kumimoji="1" lang="en-US" altLang="ja-JP" sz="1400" b="1" dirty="0">
                          <a:solidFill>
                            <a:schemeClr val="tx1"/>
                          </a:solidFill>
                        </a:rPr>
                        <a:t>16:35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・講義</a:t>
                      </a:r>
                      <a:endParaRPr kumimoji="1" lang="en-US" altLang="ja-JP" sz="1200" dirty="0"/>
                    </a:p>
                    <a:p>
                      <a:r>
                        <a:rPr kumimoji="1" lang="ja-JP" altLang="en-US" sz="1200" dirty="0"/>
                        <a:t>　・個人ワーク、グループ共有</a:t>
                      </a:r>
                      <a:endParaRPr kumimoji="1" lang="ja-JP" altLang="en-US" sz="1200" b="1" i="1" dirty="0"/>
                    </a:p>
                  </a:txBody>
                  <a:tcPr/>
                </a:tc>
                <a:extLst>
                  <a:ext uri="{0D108BD9-81ED-4DB2-BD59-A6C34878D82A}">
                    <a16:rowId xmlns:a16="http://schemas.microsoft.com/office/drawing/2014/main" val="10009"/>
                  </a:ext>
                </a:extLst>
              </a:tr>
              <a:tr h="449148">
                <a:tc>
                  <a:txBody>
                    <a:bodyPr/>
                    <a:lstStyle/>
                    <a:p>
                      <a:r>
                        <a:rPr kumimoji="1" lang="en-US" altLang="ja-JP" sz="1400" b="1" dirty="0"/>
                        <a:t>17:15</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・１日目の振り返り</a:t>
                      </a:r>
                    </a:p>
                  </a:txBody>
                  <a:tcPr/>
                </a:tc>
                <a:tc>
                  <a:txBody>
                    <a:bodyPr/>
                    <a:lstStyle/>
                    <a:p>
                      <a:r>
                        <a:rPr kumimoji="1" lang="en-US" altLang="ja-JP" sz="1400" b="1" dirty="0"/>
                        <a:t>17:15</a:t>
                      </a:r>
                      <a:r>
                        <a:rPr kumimoji="1" lang="ja-JP" altLang="en-US" sz="1400" b="1" dirty="0"/>
                        <a:t>～</a:t>
                      </a:r>
                      <a:r>
                        <a:rPr kumimoji="1" lang="en-US" altLang="ja-JP" sz="1400" b="1" dirty="0"/>
                        <a:t>17:20</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・２日目の振り返り</a:t>
                      </a:r>
                    </a:p>
                  </a:txBody>
                  <a:tcPr/>
                </a:tc>
                <a:tc>
                  <a:txBody>
                    <a:bodyPr/>
                    <a:lstStyle/>
                    <a:p>
                      <a:r>
                        <a:rPr kumimoji="1" lang="en-US" altLang="ja-JP" sz="1400" b="1" dirty="0">
                          <a:solidFill>
                            <a:schemeClr val="tx1"/>
                          </a:solidFill>
                        </a:rPr>
                        <a:t>16:35</a:t>
                      </a:r>
                      <a:r>
                        <a:rPr kumimoji="1" lang="ja-JP" altLang="en-US" sz="1400" b="1" dirty="0">
                          <a:solidFill>
                            <a:schemeClr val="tx1"/>
                          </a:solidFill>
                        </a:rPr>
                        <a:t>～</a:t>
                      </a:r>
                      <a:r>
                        <a:rPr kumimoji="1" lang="en-US" altLang="ja-JP" sz="1400" b="1" dirty="0">
                          <a:solidFill>
                            <a:schemeClr val="tx1"/>
                          </a:solidFill>
                        </a:rPr>
                        <a:t>16:55</a:t>
                      </a:r>
                      <a:endParaRPr kumimoji="1" lang="ja-JP" altLang="en-US" sz="1400" b="1" dirty="0">
                        <a:solidFill>
                          <a:schemeClr val="tx1"/>
                        </a:solidFill>
                      </a:endParaRPr>
                    </a:p>
                  </a:txBody>
                  <a:tcPr/>
                </a:tc>
                <a:tc>
                  <a:txBody>
                    <a:bodyPr/>
                    <a:lstStyle/>
                    <a:p>
                      <a:r>
                        <a:rPr kumimoji="1" lang="ja-JP" altLang="en-US" sz="1200" dirty="0"/>
                        <a:t>実地研修②ガイダンス</a:t>
                      </a:r>
                    </a:p>
                  </a:txBody>
                  <a:tcPr/>
                </a:tc>
                <a:extLst>
                  <a:ext uri="{0D108BD9-81ED-4DB2-BD59-A6C34878D82A}">
                    <a16:rowId xmlns:a16="http://schemas.microsoft.com/office/drawing/2014/main" val="10010"/>
                  </a:ext>
                </a:extLst>
              </a:tr>
              <a:tr h="454902">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t>17:20</a:t>
                      </a:r>
                      <a:r>
                        <a:rPr kumimoji="1" lang="ja-JP" altLang="en-US" sz="1400" b="1" dirty="0"/>
                        <a:t>～</a:t>
                      </a:r>
                      <a:r>
                        <a:rPr kumimoji="1" lang="en-US" altLang="ja-JP" sz="1400" b="1" dirty="0"/>
                        <a:t>17:25</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solidFill>
                            <a:schemeClr val="tx1"/>
                          </a:solidFill>
                        </a:rPr>
                        <a:t>16:55</a:t>
                      </a:r>
                      <a:r>
                        <a:rPr kumimoji="1" lang="ja-JP" altLang="en-US" sz="1400" b="1" dirty="0">
                          <a:solidFill>
                            <a:schemeClr val="tx1"/>
                          </a:solidFill>
                        </a:rPr>
                        <a:t>～</a:t>
                      </a:r>
                      <a:r>
                        <a:rPr kumimoji="1" lang="en-US" altLang="ja-JP" sz="1400" b="1" dirty="0">
                          <a:solidFill>
                            <a:schemeClr val="tx1"/>
                          </a:solidFill>
                        </a:rPr>
                        <a:t>17:00</a:t>
                      </a:r>
                      <a:endParaRPr kumimoji="1" lang="ja-JP" altLang="en-US" sz="1400" b="1" dirty="0">
                        <a:solidFill>
                          <a:schemeClr val="tx1"/>
                        </a:solidFill>
                      </a:endParaRPr>
                    </a:p>
                  </a:txBody>
                  <a:tcPr/>
                </a:tc>
                <a:tc>
                  <a:txBody>
                    <a:bodyPr/>
                    <a:lstStyle/>
                    <a:p>
                      <a:r>
                        <a:rPr kumimoji="1" lang="ja-JP" altLang="en-US" sz="1200" dirty="0"/>
                        <a:t>事務連絡</a:t>
                      </a:r>
                    </a:p>
                  </a:txBody>
                  <a:tcPr/>
                </a:tc>
                <a:extLst>
                  <a:ext uri="{0D108BD9-81ED-4DB2-BD59-A6C34878D82A}">
                    <a16:rowId xmlns:a16="http://schemas.microsoft.com/office/drawing/2014/main" val="10011"/>
                  </a:ext>
                </a:extLst>
              </a:tr>
            </a:tbl>
          </a:graphicData>
        </a:graphic>
      </p:graphicFrame>
      <p:sp>
        <p:nvSpPr>
          <p:cNvPr id="1429" name="タイトル 1"/>
          <p:cNvSpPr>
            <a:spLocks noGrp="1"/>
          </p:cNvSpPr>
          <p:nvPr>
            <p:ph type="title"/>
          </p:nvPr>
        </p:nvSpPr>
        <p:spPr>
          <a:xfrm>
            <a:off x="105432" y="0"/>
            <a:ext cx="11529976" cy="601249"/>
          </a:xfrm>
        </p:spPr>
        <p:txBody>
          <a:bodyPr>
            <a:normAutofit/>
          </a:bodyPr>
          <a:lstStyle/>
          <a:p>
            <a:r>
              <a:rPr lang="ja-JP" altLang="en-US" sz="2400" b="1" dirty="0">
                <a:latin typeface="メイリオ"/>
                <a:ea typeface="メイリオ"/>
                <a:cs typeface="メイリオ"/>
              </a:rPr>
              <a:t>前半</a:t>
            </a:r>
            <a:r>
              <a:rPr lang="en-US" altLang="ja-JP" sz="2400" b="1" dirty="0">
                <a:latin typeface="メイリオ"/>
                <a:ea typeface="メイリオ"/>
                <a:cs typeface="メイリオ"/>
              </a:rPr>
              <a:t>3</a:t>
            </a:r>
            <a:r>
              <a:rPr lang="ja-JP" altLang="en-US" sz="2400" b="1" dirty="0">
                <a:latin typeface="メイリオ"/>
                <a:ea typeface="メイリオ"/>
                <a:cs typeface="メイリオ"/>
              </a:rPr>
              <a:t>日間（演習</a:t>
            </a:r>
            <a:r>
              <a:rPr lang="en-US" altLang="ja-JP" sz="2400" b="1" dirty="0">
                <a:latin typeface="メイリオ"/>
                <a:ea typeface="メイリオ"/>
                <a:cs typeface="メイリオ"/>
              </a:rPr>
              <a:t>1</a:t>
            </a:r>
            <a:r>
              <a:rPr lang="ja-JP" altLang="en-US" sz="2400" b="1" dirty="0">
                <a:latin typeface="メイリオ"/>
                <a:ea typeface="メイリオ"/>
                <a:cs typeface="メイリオ"/>
              </a:rPr>
              <a:t>日目～</a:t>
            </a:r>
            <a:r>
              <a:rPr lang="en-US" altLang="ja-JP" sz="2400" b="1" dirty="0">
                <a:latin typeface="メイリオ"/>
                <a:ea typeface="メイリオ"/>
                <a:cs typeface="メイリオ"/>
              </a:rPr>
              <a:t>3</a:t>
            </a:r>
            <a:r>
              <a:rPr lang="ja-JP" altLang="en-US" sz="2400" b="1" dirty="0">
                <a:latin typeface="メイリオ"/>
                <a:ea typeface="メイリオ"/>
                <a:cs typeface="メイリオ"/>
              </a:rPr>
              <a:t>日目）の概要</a:t>
            </a:r>
            <a:endParaRPr lang="ja-JP" altLang="en-US" sz="1100" b="1" dirty="0">
              <a:latin typeface="メイリオ"/>
              <a:ea typeface="メイリオ"/>
              <a:cs typeface="メイリオ"/>
            </a:endParaRPr>
          </a:p>
        </p:txBody>
      </p:sp>
      <p:sp>
        <p:nvSpPr>
          <p:cNvPr id="1430" name="正方形/長方形 1"/>
          <p:cNvSpPr/>
          <p:nvPr/>
        </p:nvSpPr>
        <p:spPr>
          <a:xfrm>
            <a:off x="4074976" y="487631"/>
            <a:ext cx="3986213" cy="62552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01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タイトル 1"/>
          <p:cNvSpPr>
            <a:spLocks noGrp="1"/>
          </p:cNvSpPr>
          <p:nvPr>
            <p:ph type="title"/>
          </p:nvPr>
        </p:nvSpPr>
        <p:spPr>
          <a:xfrm>
            <a:off x="167309" y="1"/>
            <a:ext cx="5690152" cy="1003414"/>
          </a:xfrm>
          <a:ln>
            <a:noFill/>
          </a:ln>
        </p:spPr>
        <p:txBody>
          <a:bodyPr>
            <a:normAutofit fontScale="90000"/>
          </a:bodyPr>
          <a:lstStyle/>
          <a:p>
            <a:r>
              <a:rPr kumimoji="1" lang="ja-JP" altLang="en-US" b="1" dirty="0">
                <a:latin typeface="メイリオ" panose="020B0604030504040204" pitchFamily="50" charset="-128"/>
                <a:ea typeface="メイリオ" panose="020B0604030504040204" pitchFamily="50" charset="-128"/>
              </a:rPr>
              <a:t>主訴とニーズの違い②</a:t>
            </a:r>
          </a:p>
        </p:txBody>
      </p:sp>
      <p:pic>
        <p:nvPicPr>
          <p:cNvPr id="1666" name="コンテンツ プレースホルダー 3"/>
          <p:cNvPicPr>
            <a:picLocks noGrp="1" noChangeAspect="1"/>
          </p:cNvPicPr>
          <p:nvPr>
            <p:ph sz="quarter" idx="1"/>
          </p:nvPr>
        </p:nvPicPr>
        <p:blipFill>
          <a:blip r:embed="rId3"/>
          <a:stretch>
            <a:fillRect/>
          </a:stretch>
        </p:blipFill>
        <p:spPr>
          <a:xfrm flipH="1">
            <a:off x="5562600" y="1658471"/>
            <a:ext cx="1657349" cy="2437720"/>
          </a:xfrm>
          <a:prstGeom prst="rect">
            <a:avLst/>
          </a:prstGeom>
        </p:spPr>
      </p:pic>
      <p:sp>
        <p:nvSpPr>
          <p:cNvPr id="1667" name="角丸四角形吹き出し 5"/>
          <p:cNvSpPr/>
          <p:nvPr/>
        </p:nvSpPr>
        <p:spPr>
          <a:xfrm>
            <a:off x="7029930" y="961650"/>
            <a:ext cx="3195896" cy="524534"/>
          </a:xfrm>
          <a:prstGeom prst="wedgeRoundRectCallout">
            <a:avLst>
              <a:gd name="adj1" fmla="val -39119"/>
              <a:gd name="adj2" fmla="val 89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会社で働きたい！</a:t>
            </a:r>
          </a:p>
        </p:txBody>
      </p:sp>
      <p:sp>
        <p:nvSpPr>
          <p:cNvPr id="1668" name="テキスト ボックス 6"/>
          <p:cNvSpPr txBox="1"/>
          <p:nvPr/>
        </p:nvSpPr>
        <p:spPr>
          <a:xfrm>
            <a:off x="8310294" y="1580740"/>
            <a:ext cx="3282043" cy="1200329"/>
          </a:xfrm>
          <a:prstGeom prst="rect">
            <a:avLst/>
          </a:prstGeom>
          <a:solidFill>
            <a:schemeClr val="accent4">
              <a:lumMod val="20000"/>
              <a:lumOff val="80000"/>
            </a:schemeClr>
          </a:solidFill>
          <a:ln>
            <a:noFill/>
          </a:ln>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主訴（デマンド）</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→口等から発せられた、</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思いや希望</a:t>
            </a:r>
            <a:endParaRPr lang="en-US" altLang="ja-JP" sz="2400" b="1" dirty="0">
              <a:latin typeface="メイリオ" panose="020B0604030504040204" pitchFamily="50" charset="-128"/>
              <a:ea typeface="メイリオ" panose="020B0604030504040204" pitchFamily="50" charset="-128"/>
            </a:endParaRPr>
          </a:p>
        </p:txBody>
      </p:sp>
      <p:sp>
        <p:nvSpPr>
          <p:cNvPr id="1669" name="雲 8"/>
          <p:cNvSpPr/>
          <p:nvPr/>
        </p:nvSpPr>
        <p:spPr>
          <a:xfrm>
            <a:off x="1429633" y="1346953"/>
            <a:ext cx="3684197" cy="971555"/>
          </a:xfrm>
          <a:prstGeom prst="clou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貯金もだんだん少なくなってきた。</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70" name="雲 10"/>
          <p:cNvSpPr/>
          <p:nvPr/>
        </p:nvSpPr>
        <p:spPr>
          <a:xfrm>
            <a:off x="1429633" y="2431177"/>
            <a:ext cx="3818228" cy="1123954"/>
          </a:xfrm>
          <a:prstGeom prst="clou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同居する母も高齢で、私しか働き手がいないんです。</a:t>
            </a:r>
          </a:p>
        </p:txBody>
      </p:sp>
      <p:sp>
        <p:nvSpPr>
          <p:cNvPr id="1671" name="雲 11"/>
          <p:cNvSpPr/>
          <p:nvPr/>
        </p:nvSpPr>
        <p:spPr>
          <a:xfrm>
            <a:off x="1437796" y="3667800"/>
            <a:ext cx="3676035" cy="1333491"/>
          </a:xfrm>
          <a:prstGeom prst="cloud">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お金を得るためには働くしか方法がない。</a:t>
            </a:r>
          </a:p>
        </p:txBody>
      </p:sp>
      <p:sp>
        <p:nvSpPr>
          <p:cNvPr id="1672" name="テキスト ボックス 12"/>
          <p:cNvSpPr txBox="1"/>
          <p:nvPr/>
        </p:nvSpPr>
        <p:spPr>
          <a:xfrm>
            <a:off x="1437796" y="5189456"/>
            <a:ext cx="3810065" cy="830997"/>
          </a:xfrm>
          <a:prstGeom prst="rect">
            <a:avLst/>
          </a:prstGeom>
          <a:noFill/>
          <a:ln>
            <a:noFill/>
          </a:ln>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表出している言葉の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背景、理由</a:t>
            </a:r>
            <a:endParaRPr lang="en-US" altLang="ja-JP" sz="2400" b="1" dirty="0">
              <a:latin typeface="メイリオ" panose="020B0604030504040204" pitchFamily="50" charset="-128"/>
              <a:ea typeface="メイリオ" panose="020B0604030504040204" pitchFamily="50" charset="-128"/>
            </a:endParaRPr>
          </a:p>
        </p:txBody>
      </p:sp>
      <p:cxnSp>
        <p:nvCxnSpPr>
          <p:cNvPr id="1673" name="直線矢印コネクタ 14"/>
          <p:cNvCxnSpPr/>
          <p:nvPr/>
        </p:nvCxnSpPr>
        <p:spPr>
          <a:xfrm>
            <a:off x="5562600" y="3987800"/>
            <a:ext cx="1467330" cy="21678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74" name="正方形/長方形 16"/>
          <p:cNvSpPr/>
          <p:nvPr/>
        </p:nvSpPr>
        <p:spPr>
          <a:xfrm>
            <a:off x="1171977" y="1289957"/>
            <a:ext cx="4221895" cy="49186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5" name="角丸四角形吹き出し 18"/>
          <p:cNvSpPr/>
          <p:nvPr/>
        </p:nvSpPr>
        <p:spPr>
          <a:xfrm>
            <a:off x="7130850" y="3799627"/>
            <a:ext cx="4955133" cy="809910"/>
          </a:xfrm>
          <a:prstGeom prst="wedgeRoundRectCallout">
            <a:avLst>
              <a:gd name="adj1" fmla="val -54024"/>
              <a:gd name="adj2" fmla="val -8589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メイリオ" panose="020B0604030504040204" pitchFamily="50" charset="-128"/>
                <a:ea typeface="メイリオ" panose="020B0604030504040204" pitchFamily="50" charset="-128"/>
              </a:rPr>
              <a:t>生活するためにお金が必要！</a:t>
            </a:r>
          </a:p>
        </p:txBody>
      </p:sp>
      <p:sp>
        <p:nvSpPr>
          <p:cNvPr id="1676" name="正方形/長方形 19"/>
          <p:cNvSpPr/>
          <p:nvPr/>
        </p:nvSpPr>
        <p:spPr>
          <a:xfrm>
            <a:off x="7219949" y="4806725"/>
            <a:ext cx="4221895" cy="1200329"/>
          </a:xfrm>
          <a:prstGeom prst="rect">
            <a:avLst/>
          </a:prstGeom>
          <a:solidFill>
            <a:schemeClr val="accent4">
              <a:lumMod val="60000"/>
              <a:lumOff val="40000"/>
            </a:schemeClr>
          </a:solidFill>
        </p:spPr>
        <p:txBody>
          <a:bodyPr wrap="squar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ニーズ（必要性）</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→本人にとって、真の思い</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　必要な事</a:t>
            </a:r>
          </a:p>
        </p:txBody>
      </p:sp>
      <p:cxnSp>
        <p:nvCxnSpPr>
          <p:cNvPr id="1677" name="直線矢印コネクタ 13"/>
          <p:cNvCxnSpPr>
            <a:cxnSpLocks/>
          </p:cNvCxnSpPr>
          <p:nvPr/>
        </p:nvCxnSpPr>
        <p:spPr>
          <a:xfrm flipH="1">
            <a:off x="5496520" y="1250051"/>
            <a:ext cx="1404258" cy="52453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8" name="直線コネクタ 1"/>
          <p:cNvCxnSpPr/>
          <p:nvPr/>
        </p:nvCxnSpPr>
        <p:spPr>
          <a:xfrm>
            <a:off x="167309" y="774328"/>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0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タイトル 1"/>
          <p:cNvSpPr>
            <a:spLocks noGrp="1"/>
          </p:cNvSpPr>
          <p:nvPr>
            <p:ph type="title"/>
          </p:nvPr>
        </p:nvSpPr>
        <p:spPr>
          <a:xfrm>
            <a:off x="0" y="0"/>
            <a:ext cx="10941836" cy="1045028"/>
          </a:xfrm>
          <a:noFill/>
        </p:spPr>
        <p:txBody>
          <a:bodyPr>
            <a:normAutofit/>
          </a:bodyPr>
          <a:lstStyle/>
          <a:p>
            <a:r>
              <a:rPr lang="ja-JP" altLang="en-US" sz="4000" b="1" dirty="0">
                <a:latin typeface="メイリオ" panose="020B0604030504040204" pitchFamily="50" charset="-128"/>
                <a:ea typeface="メイリオ" panose="020B0604030504040204" pitchFamily="50" charset="-128"/>
              </a:rPr>
              <a:t>　</a:t>
            </a:r>
            <a:r>
              <a:rPr kumimoji="1" lang="ja-JP" altLang="en-US" sz="4000" b="1" dirty="0">
                <a:latin typeface="メイリオ" panose="020B0604030504040204" pitchFamily="50" charset="-128"/>
                <a:ea typeface="メイリオ" panose="020B0604030504040204" pitchFamily="50" charset="-128"/>
              </a:rPr>
              <a:t>県二さん</a:t>
            </a:r>
            <a:r>
              <a:rPr lang="ja-JP" altLang="en-US" sz="4000" b="1" dirty="0">
                <a:latin typeface="メイリオ" panose="020B0604030504040204" pitchFamily="50" charset="-128"/>
                <a:ea typeface="メイリオ" panose="020B0604030504040204" pitchFamily="50" charset="-128"/>
              </a:rPr>
              <a:t>の真のニーズを探りましょう！</a:t>
            </a:r>
            <a:endParaRPr kumimoji="1" lang="ja-JP" altLang="en-US" sz="4000" b="1" dirty="0">
              <a:latin typeface="メイリオ" panose="020B0604030504040204" pitchFamily="50" charset="-128"/>
              <a:ea typeface="メイリオ" panose="020B0604030504040204" pitchFamily="50" charset="-128"/>
            </a:endParaRPr>
          </a:p>
        </p:txBody>
      </p:sp>
      <p:cxnSp>
        <p:nvCxnSpPr>
          <p:cNvPr id="1686" name="直線コネクタ 6"/>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687" name="コンテンツ プレースホルダー 3"/>
          <p:cNvGraphicFramePr/>
          <p:nvPr>
            <p:extLst>
              <p:ext uri="{D42A27DB-BD31-4B8C-83A1-F6EECF244321}">
                <p14:modId xmlns:p14="http://schemas.microsoft.com/office/powerpoint/2010/main" val="3063884052"/>
              </p:ext>
            </p:extLst>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20001"/>
                    </a:ext>
                  </a:extLst>
                </a:gridCol>
                <a:gridCol w="2415807">
                  <a:extLst>
                    <a:ext uri="{9D8B030D-6E8A-4147-A177-3AD203B41FA5}">
                      <a16:colId xmlns:a16="http://schemas.microsoft.com/office/drawing/2014/main" val="2000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20004"/>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0000"/>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688" name="正方形/長方形 3"/>
          <p:cNvSpPr/>
          <p:nvPr/>
        </p:nvSpPr>
        <p:spPr>
          <a:xfrm>
            <a:off x="6452559" y="1587260"/>
            <a:ext cx="3364302" cy="49256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971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 name="タイトル 1"/>
          <p:cNvSpPr>
            <a:spLocks noGrp="1"/>
          </p:cNvSpPr>
          <p:nvPr>
            <p:ph type="title"/>
          </p:nvPr>
        </p:nvSpPr>
        <p:spPr>
          <a:xfrm>
            <a:off x="623392" y="483326"/>
            <a:ext cx="10941836" cy="1045028"/>
          </a:xfrm>
          <a:noFill/>
        </p:spPr>
        <p:txBody>
          <a:bodyPr>
            <a:normAutofit/>
          </a:bodyPr>
          <a:lstStyle/>
          <a:p>
            <a:r>
              <a:rPr lang="ja-JP" altLang="en-US" b="1" dirty="0">
                <a:latin typeface="メイリオ" panose="020B0604030504040204" pitchFamily="50" charset="-128"/>
                <a:ea typeface="メイリオ" panose="020B0604030504040204" pitchFamily="50" charset="-128"/>
              </a:rPr>
              <a:t>　</a:t>
            </a:r>
            <a:r>
              <a:rPr lang="ja-JP" altLang="en-US" sz="3200" b="1" u="sng" dirty="0">
                <a:latin typeface="メイリオ" panose="020B0604030504040204" pitchFamily="50" charset="-128"/>
                <a:ea typeface="メイリオ" panose="020B0604030504040204" pitchFamily="50" charset="-128"/>
              </a:rPr>
              <a:t>グループで</a:t>
            </a:r>
            <a:r>
              <a:rPr kumimoji="1" lang="ja-JP" altLang="en-US" sz="3200" b="1" u="sng" dirty="0">
                <a:latin typeface="メイリオ" panose="020B0604030504040204" pitchFamily="50" charset="-128"/>
                <a:ea typeface="メイリオ" panose="020B0604030504040204" pitchFamily="50" charset="-128"/>
              </a:rPr>
              <a:t>真のニーズを</a:t>
            </a:r>
            <a:r>
              <a:rPr lang="ja-JP" altLang="en-US" sz="3200" b="1" u="sng" dirty="0">
                <a:latin typeface="メイリオ" panose="020B0604030504040204" pitchFamily="50" charset="-128"/>
                <a:ea typeface="メイリオ" panose="020B0604030504040204" pitchFamily="50" charset="-128"/>
              </a:rPr>
              <a:t>整理します。</a:t>
            </a:r>
            <a:endParaRPr kumimoji="1" lang="ja-JP" altLang="en-US" sz="3200" b="1" u="sng" dirty="0">
              <a:latin typeface="メイリオ" panose="020B0604030504040204" pitchFamily="50" charset="-128"/>
              <a:ea typeface="メイリオ" panose="020B0604030504040204" pitchFamily="50" charset="-128"/>
            </a:endParaRPr>
          </a:p>
        </p:txBody>
      </p:sp>
      <p:sp>
        <p:nvSpPr>
          <p:cNvPr id="1696" name="コンテンツ プレースホルダー 2"/>
          <p:cNvSpPr>
            <a:spLocks noGrp="1"/>
          </p:cNvSpPr>
          <p:nvPr>
            <p:ph idx="1"/>
          </p:nvPr>
        </p:nvSpPr>
        <p:spPr>
          <a:xfrm>
            <a:off x="777422" y="1528354"/>
            <a:ext cx="10513430" cy="4648609"/>
          </a:xfrm>
        </p:spPr>
        <p:txBody>
          <a:bodyPr>
            <a:normAutofit fontScale="92500" lnSpcReduction="20000"/>
          </a:bodyPr>
          <a:lstStyle/>
          <a:p>
            <a:pPr marL="0" indent="0">
              <a:buNone/>
            </a:pPr>
            <a:r>
              <a:rPr kumimoji="1" lang="ja-JP" altLang="en-US" b="1" dirty="0">
                <a:latin typeface="メイリオ" panose="020B0604030504040204" pitchFamily="50" charset="-128"/>
                <a:ea typeface="メイリオ" panose="020B0604030504040204" pitchFamily="50" charset="-128"/>
              </a:rPr>
              <a:t>・支援者として県二さんの状態や、現状をどう見立てましたか・・・</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sz="2800" b="1" dirty="0">
                <a:latin typeface="メイリオ" panose="020B0604030504040204" pitchFamily="50" charset="-128"/>
                <a:ea typeface="メイリオ" panose="020B0604030504040204" pitchFamily="50" charset="-128"/>
              </a:rPr>
              <a:t>・県二さんはさんの本当の想いはどこにあるのでしょうか</a:t>
            </a:r>
            <a:r>
              <a:rPr kumimoji="1" lang="en-US" altLang="ja-JP" sz="2800" b="1" dirty="0">
                <a:latin typeface="メイリオ" panose="020B0604030504040204" pitchFamily="50" charset="-128"/>
                <a:ea typeface="メイリオ" panose="020B0604030504040204" pitchFamily="50" charset="-128"/>
              </a:rPr>
              <a:t>…</a:t>
            </a: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・グループで考え言語化してみましょう。</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・そのニースはインテークで抑えた情報、理解解釈と整合性があるか</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を確認しましょう。</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・今まで</a:t>
            </a:r>
            <a:r>
              <a:rPr kumimoji="1" lang="ja-JP" altLang="en-US" b="1" u="sng" dirty="0">
                <a:latin typeface="メイリオ" panose="020B0604030504040204" pitchFamily="50" charset="-128"/>
                <a:ea typeface="メイリオ" panose="020B0604030504040204" pitchFamily="50" charset="-128"/>
              </a:rPr>
              <a:t>ニーズ整理の中で確認をしてきた主訴～</a:t>
            </a:r>
            <a:endParaRPr kumimoji="1" lang="en-US" altLang="ja-JP" b="1" u="sng"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lang="ja-JP" altLang="en-US" sz="2800" b="1" u="sng" dirty="0">
                <a:latin typeface="メイリオ" panose="020B0604030504040204" pitchFamily="50" charset="-128"/>
                <a:ea typeface="メイリオ" panose="020B0604030504040204" pitchFamily="50" charset="-128"/>
              </a:rPr>
              <a:t>真のニーズについてグループでイメージを整理</a:t>
            </a:r>
            <a:r>
              <a:rPr lang="ja-JP" altLang="en-US" sz="2800" b="1" dirty="0">
                <a:latin typeface="メイリオ" panose="020B0604030504040204" pitchFamily="50" charset="-128"/>
                <a:ea typeface="メイリオ" panose="020B0604030504040204" pitchFamily="50" charset="-128"/>
              </a:rPr>
              <a:t>しましょう。</a:t>
            </a:r>
            <a:endParaRPr kumimoji="1" lang="ja-JP" altLang="en-US" sz="2800" b="1" dirty="0">
              <a:latin typeface="メイリオ" panose="020B0604030504040204" pitchFamily="50" charset="-128"/>
              <a:ea typeface="メイリオ" panose="020B0604030504040204" pitchFamily="50" charset="-128"/>
            </a:endParaRPr>
          </a:p>
        </p:txBody>
      </p:sp>
      <p:pic>
        <p:nvPicPr>
          <p:cNvPr id="1697" name="図 3"/>
          <p:cNvPicPr>
            <a:picLocks noChangeAspect="1"/>
          </p:cNvPicPr>
          <p:nvPr/>
        </p:nvPicPr>
        <p:blipFill>
          <a:blip r:embed="rId3"/>
          <a:stretch>
            <a:fillRect/>
          </a:stretch>
        </p:blipFill>
        <p:spPr>
          <a:xfrm>
            <a:off x="9900186" y="4416355"/>
            <a:ext cx="1514392" cy="1635511"/>
          </a:xfrm>
          <a:prstGeom prst="rect">
            <a:avLst/>
          </a:prstGeom>
        </p:spPr>
      </p:pic>
      <p:sp>
        <p:nvSpPr>
          <p:cNvPr id="1698" name="四角形: 角を丸くする 1"/>
          <p:cNvSpPr/>
          <p:nvPr/>
        </p:nvSpPr>
        <p:spPr>
          <a:xfrm>
            <a:off x="339896" y="236483"/>
            <a:ext cx="11508828" cy="638503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380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1706"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07" name="タイトル 1"/>
          <p:cNvSpPr txBox="1"/>
          <p:nvPr/>
        </p:nvSpPr>
        <p:spPr>
          <a:xfrm>
            <a:off x="3077423" y="549910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０：10まで</a:t>
            </a:r>
          </a:p>
        </p:txBody>
      </p:sp>
      <p:sp>
        <p:nvSpPr>
          <p:cNvPr id="1708" name="タイトル 1"/>
          <p:cNvSpPr txBox="1"/>
          <p:nvPr/>
        </p:nvSpPr>
        <p:spPr>
          <a:xfrm>
            <a:off x="276045" y="1219285"/>
            <a:ext cx="10744200" cy="37718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8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①本人の真のニーズを言語化。整合性を確認する。</a:t>
            </a: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184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 name="角丸四角形 2"/>
          <p:cNvSpPr/>
          <p:nvPr/>
        </p:nvSpPr>
        <p:spPr>
          <a:xfrm>
            <a:off x="2252870" y="435006"/>
            <a:ext cx="7792278" cy="5885895"/>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支援課題</a:t>
            </a:r>
            <a:endParaRPr lang="en-US" altLang="ja-JP" sz="4800" b="1" dirty="0">
              <a:latin typeface="メイリオ" panose="020B0604030504040204" pitchFamily="50" charset="-128"/>
              <a:ea typeface="メイリオ" panose="020B0604030504040204" pitchFamily="50" charset="-128"/>
            </a:endParaRPr>
          </a:p>
          <a:p>
            <a:pPr algn="ctr"/>
            <a:endParaRPr 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10</a:t>
            </a:r>
            <a:r>
              <a:rPr lang="ja-JP" altLang="en-US" sz="4800" b="1" dirty="0">
                <a:latin typeface="メイリオ" panose="020B0604030504040204" pitchFamily="50" charset="-128"/>
                <a:ea typeface="メイリオ" panose="020B0604030504040204" pitchFamily="50" charset="-128"/>
              </a:rPr>
              <a:t>：20　～　</a:t>
            </a:r>
            <a:r>
              <a:rPr lang="en-US" altLang="ja-JP" sz="4800" b="1" dirty="0">
                <a:latin typeface="メイリオ" panose="020B0604030504040204" pitchFamily="50" charset="-128"/>
                <a:ea typeface="メイリオ" panose="020B0604030504040204" pitchFamily="50" charset="-128"/>
              </a:rPr>
              <a:t>11</a:t>
            </a:r>
            <a:r>
              <a:rPr lang="ja-JP" altLang="en-US" sz="48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374916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タイトル 1"/>
          <p:cNvSpPr>
            <a:spLocks noGrp="1"/>
          </p:cNvSpPr>
          <p:nvPr>
            <p:ph type="title"/>
          </p:nvPr>
        </p:nvSpPr>
        <p:spPr>
          <a:xfrm>
            <a:off x="0" y="0"/>
            <a:ext cx="10941836" cy="1045028"/>
          </a:xfrm>
          <a:noFill/>
        </p:spPr>
        <p:txBody>
          <a:bodyPr>
            <a:normAutofit/>
          </a:bodyPr>
          <a:lstStyle/>
          <a:p>
            <a:r>
              <a:rPr lang="ja-JP" altLang="en-US" sz="4000" b="1" dirty="0">
                <a:latin typeface="メイリオ" panose="020B0604030504040204" pitchFamily="50" charset="-128"/>
                <a:ea typeface="メイリオ" panose="020B0604030504040204" pitchFamily="50" charset="-128"/>
              </a:rPr>
              <a:t>　</a:t>
            </a:r>
            <a:r>
              <a:rPr kumimoji="1" lang="ja-JP" altLang="en-US" sz="4000" b="1" dirty="0">
                <a:latin typeface="メイリオ" panose="020B0604030504040204" pitchFamily="50" charset="-128"/>
                <a:ea typeface="メイリオ" panose="020B0604030504040204" pitchFamily="50" charset="-128"/>
              </a:rPr>
              <a:t>県二さんへの支援課題はなんでしょう</a:t>
            </a:r>
          </a:p>
        </p:txBody>
      </p:sp>
      <p:cxnSp>
        <p:nvCxnSpPr>
          <p:cNvPr id="1730" name="直線コネクタ 6"/>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731" name="コンテンツ プレースホルダー 3"/>
          <p:cNvGraphicFramePr/>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20001"/>
                    </a:ext>
                  </a:extLst>
                </a:gridCol>
                <a:gridCol w="2415807">
                  <a:extLst>
                    <a:ext uri="{9D8B030D-6E8A-4147-A177-3AD203B41FA5}">
                      <a16:colId xmlns:a16="http://schemas.microsoft.com/office/drawing/2014/main" val="2000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20004"/>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0000"/>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32" name="正方形/長方形 3"/>
          <p:cNvSpPr/>
          <p:nvPr/>
        </p:nvSpPr>
        <p:spPr>
          <a:xfrm>
            <a:off x="9851366" y="1587259"/>
            <a:ext cx="1518249" cy="49256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338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　支援課題</a:t>
            </a:r>
          </a:p>
        </p:txBody>
      </p:sp>
      <p:sp>
        <p:nvSpPr>
          <p:cNvPr id="1740" name="コンテンツ プレースホルダー 2"/>
          <p:cNvSpPr>
            <a:spLocks noGrp="1"/>
          </p:cNvSpPr>
          <p:nvPr>
            <p:ph idx="1"/>
          </p:nvPr>
        </p:nvSpPr>
        <p:spPr>
          <a:xfrm>
            <a:off x="683923" y="1031166"/>
            <a:ext cx="10515600" cy="4295154"/>
          </a:xfrm>
        </p:spPr>
        <p:txBody>
          <a:bodyPr>
            <a:noAutofit/>
          </a:bodyPr>
          <a:lstStyle/>
          <a:p>
            <a:pPr lvl="0">
              <a:buFont typeface="Wingdings" panose="05000000000000000000" pitchFamily="2" charset="2"/>
              <a:buChar char="Ø"/>
            </a:pPr>
            <a:r>
              <a:rPr lang="ja-JP" altLang="en-US" sz="3000" dirty="0">
                <a:solidFill>
                  <a:srgbClr val="FF0000"/>
                </a:solidFill>
                <a:latin typeface="メイリオ" panose="020B0604030504040204" pitchFamily="50" charset="-128"/>
                <a:ea typeface="メイリオ" panose="020B0604030504040204" pitchFamily="50" charset="-128"/>
              </a:rPr>
              <a:t> ニーズ整理表を活用し、</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　県二さんの真のニーズの実現のためにどのような道筋が必要かを考えましょう。</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　「インテーク」、「理解・解釈・仮説」、「真のニーズ」</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と整合性があるかを確認しながら課題を言語化し</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グループみんなで支援のイメージを共有してください。</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ここでの課題はあくまで「ニーズを叶えるために必要な支援はなにか」であって、「サービス種別」等ではありません。　　　　　　</a:t>
            </a:r>
            <a:endParaRPr kumimoji="1" lang="ja-JP" altLang="en-US" sz="3000" dirty="0">
              <a:solidFill>
                <a:srgbClr val="FF0000"/>
              </a:solidFill>
              <a:latin typeface="メイリオ" panose="020B0604030504040204" pitchFamily="50" charset="-128"/>
              <a:ea typeface="メイリオ" panose="020B0604030504040204" pitchFamily="50" charset="-128"/>
            </a:endParaRPr>
          </a:p>
        </p:txBody>
      </p:sp>
      <p:cxnSp>
        <p:nvCxnSpPr>
          <p:cNvPr id="174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89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タイトル 1"/>
          <p:cNvSpPr>
            <a:spLocks noGrp="1"/>
          </p:cNvSpPr>
          <p:nvPr>
            <p:ph type="title"/>
          </p:nvPr>
        </p:nvSpPr>
        <p:spPr>
          <a:xfrm>
            <a:off x="0" y="0"/>
            <a:ext cx="10744200" cy="1102859"/>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大づかみに捉えた本人像（１００文字要約）</a:t>
            </a:r>
          </a:p>
        </p:txBody>
      </p:sp>
      <p:sp>
        <p:nvSpPr>
          <p:cNvPr id="1749" name="コンテンツ プレースホルダー 2"/>
          <p:cNvSpPr>
            <a:spLocks noGrp="1"/>
          </p:cNvSpPr>
          <p:nvPr>
            <p:ph idx="1"/>
          </p:nvPr>
        </p:nvSpPr>
        <p:spPr>
          <a:xfrm>
            <a:off x="838200" y="1102858"/>
            <a:ext cx="10515600" cy="5272061"/>
          </a:xfrm>
        </p:spPr>
        <p:txBody>
          <a:bodyPr>
            <a:noAutofit/>
          </a:bodyPr>
          <a:lstStyle/>
          <a:p>
            <a:pPr lvl="0">
              <a:buFont typeface="Wingdings" panose="05000000000000000000" pitchFamily="2" charset="2"/>
              <a:buChar char="Ø"/>
            </a:pPr>
            <a:r>
              <a:rPr lang="ja-JP" altLang="en-US" sz="3000" dirty="0">
                <a:solidFill>
                  <a:prstClr val="black"/>
                </a:solidFill>
                <a:latin typeface="メイリオ" panose="020B0604030504040204" pitchFamily="50" charset="-128"/>
                <a:ea typeface="メイリオ" panose="020B0604030504040204" pitchFamily="50" charset="-128"/>
              </a:rPr>
              <a:t> ニーズ整理表のこの項目を活用し、</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県二さんがどんな人なのかのイメージを共有しましょう。</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今回は各グループの演習講師がまとめますが、</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実際に相談支援専門員となったときには、</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支援チームの形成、上司とのやりとり、</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サービスの調整などで相手にクライアントがどんな人なのかを伝えるためのベースになります</a:t>
            </a:r>
            <a:r>
              <a:rPr lang="ja-JP" altLang="en-US" sz="3200" dirty="0">
                <a:solidFill>
                  <a:prstClr val="black"/>
                </a:solidFill>
                <a:latin typeface="メイリオ" panose="020B0604030504040204" pitchFamily="50" charset="-128"/>
                <a:ea typeface="メイリオ" panose="020B0604030504040204" pitchFamily="50" charset="-128"/>
              </a:rPr>
              <a:t>。</a:t>
            </a:r>
            <a:endParaRPr lang="en-US" altLang="ja-JP" sz="32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　</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「相談支援専門員として対象者をどう見立てたか。」　　　　　　　　　　　　　　　　　　　　　　　　</a:t>
            </a:r>
            <a:endParaRPr kumimoji="1" lang="ja-JP" altLang="en-US" sz="3000" dirty="0">
              <a:latin typeface="メイリオ" panose="020B0604030504040204" pitchFamily="50" charset="-128"/>
              <a:ea typeface="メイリオ" panose="020B0604030504040204" pitchFamily="50" charset="-128"/>
            </a:endParaRPr>
          </a:p>
        </p:txBody>
      </p:sp>
      <p:cxnSp>
        <p:nvCxnSpPr>
          <p:cNvPr id="175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45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1758"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支援課題をまとめる　４５分</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r>
              <a:rPr lang="ja-JP" altLang="en-US" sz="3600" b="1" dirty="0">
                <a:solidFill>
                  <a:prstClr val="black"/>
                </a:solidFill>
                <a:latin typeface="メイリオ" panose="020B0604030504040204" pitchFamily="50" charset="-128"/>
                <a:ea typeface="メイリオ" panose="020B0604030504040204" pitchFamily="50" charset="-128"/>
              </a:rPr>
              <a:t>②　県二さん像のすり合わせ　</a:t>
            </a:r>
            <a:r>
              <a:rPr lang="en-US" altLang="ja-JP" sz="3600" b="1" dirty="0">
                <a:solidFill>
                  <a:prstClr val="black"/>
                </a:solidFill>
                <a:latin typeface="メイリオ" panose="020B0604030504040204" pitchFamily="50" charset="-128"/>
                <a:ea typeface="メイリオ" panose="020B0604030504040204" pitchFamily="50" charset="-128"/>
              </a:rPr>
              <a:t>5</a:t>
            </a:r>
            <a:r>
              <a:rPr lang="ja-JP" altLang="en-US" sz="3600" b="1" dirty="0">
                <a:solidFill>
                  <a:prstClr val="black"/>
                </a:solidFill>
                <a:latin typeface="メイリオ" panose="020B0604030504040204" pitchFamily="50" charset="-128"/>
                <a:ea typeface="メイリオ" panose="020B0604030504040204" pitchFamily="50" charset="-128"/>
              </a:rPr>
              <a:t>分（演習講師）</a:t>
            </a:r>
            <a:endParaRPr lang="en-US" altLang="ja-JP" sz="3600" b="1" dirty="0">
              <a:latin typeface="メイリオ" panose="020B0604030504040204" pitchFamily="50" charset="-128"/>
              <a:ea typeface="メイリオ" panose="020B0604030504040204" pitchFamily="50" charset="-128"/>
            </a:endParaRPr>
          </a:p>
          <a:p>
            <a:pPr mar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r>
              <a:rPr lang="ja-JP" altLang="en-US" sz="3600" b="1" dirty="0">
                <a:solidFill>
                  <a:prstClr val="black"/>
                </a:solidFill>
                <a:latin typeface="メイリオ" panose="020B0604030504040204" pitchFamily="50" charset="-128"/>
                <a:ea typeface="メイリオ" panose="020B0604030504040204" pitchFamily="50" charset="-128"/>
              </a:rPr>
              <a:t>③　アセスメントの振り返り　５分（事務局）</a:t>
            </a:r>
            <a:endParaRPr kumimoji="1" lang="ja-JP" altLang="en-US" sz="3600" b="1" dirty="0">
              <a:latin typeface="メイリオ" panose="020B0604030504040204" pitchFamily="50" charset="-128"/>
              <a:ea typeface="メイリオ" panose="020B0604030504040204" pitchFamily="50" charset="-128"/>
            </a:endParaRPr>
          </a:p>
          <a:p>
            <a:pPr marL="0" indent="0">
              <a:buNone/>
            </a:pPr>
            <a:endParaRPr kumimoji="1" lang="ja-JP" altLang="en-US" sz="3600" b="1" dirty="0">
              <a:latin typeface="メイリオ" panose="020B0604030504040204" pitchFamily="50" charset="-128"/>
              <a:ea typeface="メイリオ" panose="020B0604030504040204" pitchFamily="50" charset="-128"/>
            </a:endParaRPr>
          </a:p>
        </p:txBody>
      </p:sp>
      <p:cxnSp>
        <p:nvCxnSpPr>
          <p:cNvPr id="1759"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49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1767"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68" name="タイトル 1"/>
          <p:cNvSpPr txBox="1"/>
          <p:nvPr/>
        </p:nvSpPr>
        <p:spPr>
          <a:xfrm>
            <a:off x="5724329" y="1748908"/>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１</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：10まで</a:t>
            </a:r>
          </a:p>
        </p:txBody>
      </p:sp>
      <p:sp>
        <p:nvSpPr>
          <p:cNvPr id="1769" name="タイトル 1"/>
          <p:cNvSpPr txBox="1"/>
          <p:nvPr/>
        </p:nvSpPr>
        <p:spPr>
          <a:xfrm>
            <a:off x="275882" y="1210359"/>
            <a:ext cx="9792365" cy="14469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①支援課題をまとめる。</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770" name="タイトル 1"/>
          <p:cNvSpPr txBox="1"/>
          <p:nvPr/>
        </p:nvSpPr>
        <p:spPr>
          <a:xfrm>
            <a:off x="276045" y="3929829"/>
            <a:ext cx="10744200" cy="14469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lang="ja-JP" altLang="en-US" sz="3600" b="1" dirty="0">
                <a:solidFill>
                  <a:prstClr val="black"/>
                </a:solidFill>
                <a:latin typeface="メイリオ" panose="020B0604030504040204" pitchFamily="50" charset="-128"/>
                <a:ea typeface="メイリオ" panose="020B0604030504040204" pitchFamily="50" charset="-128"/>
              </a:rPr>
              <a:t>②県二さん像を</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まとめる。</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771" name="タイトル 1"/>
          <p:cNvSpPr txBox="1"/>
          <p:nvPr/>
        </p:nvSpPr>
        <p:spPr>
          <a:xfrm>
            <a:off x="5724329" y="4273094"/>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１</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：15まで</a:t>
            </a:r>
          </a:p>
        </p:txBody>
      </p:sp>
    </p:spTree>
    <p:extLst>
      <p:ext uri="{BB962C8B-B14F-4D97-AF65-F5344CB8AC3E}">
        <p14:creationId xmlns:p14="http://schemas.microsoft.com/office/powerpoint/2010/main" val="235686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タイトル 1"/>
          <p:cNvSpPr txBox="1">
            <a:spLocks noGrp="1"/>
          </p:cNvSpPr>
          <p:nvPr>
            <p:ph type="title"/>
          </p:nvPr>
        </p:nvSpPr>
        <p:spPr>
          <a:xfrm>
            <a:off x="1895474" y="475049"/>
            <a:ext cx="7467600" cy="714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rgbClr val="FF0000"/>
                </a:solidFill>
                <a:latin typeface="メイリオ" panose="020B0604030504040204" pitchFamily="50" charset="-128"/>
                <a:ea typeface="メイリオ" panose="020B0604030504040204" pitchFamily="50" charset="-128"/>
              </a:rPr>
              <a:t>使用する資料の確認</a:t>
            </a:r>
          </a:p>
        </p:txBody>
      </p:sp>
      <p:sp>
        <p:nvSpPr>
          <p:cNvPr id="1438" name="コンテンツ プレースホルダー 4"/>
          <p:cNvSpPr txBox="1">
            <a:spLocks noGrp="1"/>
          </p:cNvSpPr>
          <p:nvPr>
            <p:ph idx="1"/>
          </p:nvPr>
        </p:nvSpPr>
        <p:spPr>
          <a:xfrm>
            <a:off x="2039470" y="2359589"/>
            <a:ext cx="8800808" cy="2009914"/>
          </a:xfrm>
          <a:prstGeom prst="rect">
            <a:avLst/>
          </a:prstGeom>
          <a:noFill/>
        </p:spPr>
        <p:txBody>
          <a:bodyPr wrap="square" rtlCol="0" anchor="ctr">
            <a:spAutoFit/>
          </a:bodyPr>
          <a:lstStyle/>
          <a:p>
            <a:pPr marL="0" indent="0">
              <a:buNone/>
            </a:pPr>
            <a:r>
              <a:rPr lang="ja-JP" altLang="en-US" sz="4000" b="0" dirty="0">
                <a:latin typeface="メイリオ" panose="020B0604030504040204" pitchFamily="50" charset="-128"/>
                <a:ea typeface="メイリオ" panose="020B0604030504040204" pitchFamily="50" charset="-128"/>
              </a:rPr>
              <a:t>・振り返り評価シート</a:t>
            </a:r>
            <a:endParaRPr lang="en-US" altLang="ja-JP" sz="4000" b="0" dirty="0">
              <a:latin typeface="メイリオ" panose="020B0604030504040204" pitchFamily="50" charset="-128"/>
              <a:ea typeface="メイリオ" panose="020B0604030504040204" pitchFamily="50" charset="-128"/>
            </a:endParaRPr>
          </a:p>
          <a:p>
            <a:pPr marL="0" indent="0">
              <a:buNone/>
            </a:pPr>
            <a:r>
              <a:rPr lang="ja-JP" altLang="en-US" sz="4000" b="0" dirty="0">
                <a:latin typeface="メイリオ" panose="020B0604030504040204" pitchFamily="50" charset="-128"/>
                <a:ea typeface="メイリオ" panose="020B0604030504040204" pitchFamily="50" charset="-128"/>
              </a:rPr>
              <a:t>・ニーズ整理表</a:t>
            </a:r>
            <a:endParaRPr lang="en-US" altLang="ja-JP" sz="4000" b="0" dirty="0">
              <a:latin typeface="メイリオ" panose="020B0604030504040204" pitchFamily="50" charset="-128"/>
              <a:ea typeface="メイリオ" panose="020B0604030504040204" pitchFamily="50" charset="-128"/>
            </a:endParaRPr>
          </a:p>
          <a:p>
            <a:pPr marL="0" indent="0">
              <a:buNone/>
            </a:pPr>
            <a:r>
              <a:rPr lang="ja-JP" altLang="en-US" sz="4000" b="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サービス等利用計画案</a:t>
            </a:r>
            <a:r>
              <a:rPr lang="en-US" altLang="ja-JP" sz="4000" b="0" dirty="0">
                <a:latin typeface="メイリオ" panose="020B0604030504040204" pitchFamily="50" charset="-128"/>
                <a:ea typeface="メイリオ" panose="020B0604030504040204" pitchFamily="50" charset="-128"/>
              </a:rPr>
              <a:t>/</a:t>
            </a:r>
            <a:r>
              <a:rPr lang="ja-JP" altLang="en-US" sz="4000" b="0" dirty="0">
                <a:latin typeface="メイリオ" panose="020B0604030504040204" pitchFamily="50" charset="-128"/>
                <a:ea typeface="メイリオ" panose="020B0604030504040204" pitchFamily="50" charset="-128"/>
              </a:rPr>
              <a:t>週間計画表</a:t>
            </a:r>
            <a:endParaRPr lang="en-US" altLang="ja-JP" sz="4000" b="0" dirty="0">
              <a:latin typeface="メイリオ" panose="020B0604030504040204" pitchFamily="50" charset="-128"/>
              <a:ea typeface="メイリオ" panose="020B0604030504040204" pitchFamily="50" charset="-128"/>
            </a:endParaRPr>
          </a:p>
        </p:txBody>
      </p:sp>
      <p:cxnSp>
        <p:nvCxnSpPr>
          <p:cNvPr id="1439" name="直線コネクタ 4"/>
          <p:cNvCxnSpPr/>
          <p:nvPr/>
        </p:nvCxnSpPr>
        <p:spPr>
          <a:xfrm>
            <a:off x="723899" y="1132137"/>
            <a:ext cx="10744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タイトル 1"/>
          <p:cNvSpPr>
            <a:spLocks noGrp="1"/>
          </p:cNvSpPr>
          <p:nvPr>
            <p:ph type="title"/>
          </p:nvPr>
        </p:nvSpPr>
        <p:spPr>
          <a:xfrm>
            <a:off x="167309" y="92766"/>
            <a:ext cx="7916517" cy="940904"/>
          </a:xfrm>
        </p:spPr>
        <p:txBody>
          <a:bodyPr>
            <a:normAutofit/>
          </a:bodyPr>
          <a:lstStyle/>
          <a:p>
            <a:r>
              <a:rPr lang="ja-JP" altLang="en-US" b="1" dirty="0">
                <a:latin typeface="メイリオ" panose="020B0604030504040204" pitchFamily="50" charset="-128"/>
                <a:ea typeface="メイリオ" panose="020B0604030504040204" pitchFamily="50" charset="-128"/>
              </a:rPr>
              <a:t>アセスメントの振り返り</a:t>
            </a:r>
          </a:p>
        </p:txBody>
      </p:sp>
      <p:sp>
        <p:nvSpPr>
          <p:cNvPr id="1779" name="コンテンツ プレースホルダー 2"/>
          <p:cNvSpPr>
            <a:spLocks noGrp="1"/>
          </p:cNvSpPr>
          <p:nvPr>
            <p:ph idx="1"/>
          </p:nvPr>
        </p:nvSpPr>
        <p:spPr>
          <a:xfrm>
            <a:off x="167309" y="1329116"/>
            <a:ext cx="11640377" cy="5223893"/>
          </a:xfrm>
        </p:spPr>
        <p:txBody>
          <a:bodyPr>
            <a:normAutofit fontScale="92500" lnSpcReduction="10000"/>
          </a:bodyPr>
          <a:lstStyle/>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定義</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本人の夢・希望の実現や課題の解決に向け、必要な</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根拠（情報）を収集し、整理・分析する。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具体的には・・</a:t>
            </a:r>
            <a:r>
              <a:rPr lang="en-US" altLang="ja-JP" dirty="0">
                <a:latin typeface="メイリオ" panose="020B0604030504040204" pitchFamily="50" charset="-128"/>
                <a:ea typeface="メイリオ" panose="020B0604030504040204" pitchFamily="50" charset="-128"/>
              </a:rPr>
              <a:t>】</a:t>
            </a:r>
          </a:p>
          <a:p>
            <a:pPr marL="0" indent="0">
              <a:buNone/>
            </a:pPr>
            <a:r>
              <a:rPr lang="ja-JP" altLang="en-US" dirty="0">
                <a:latin typeface="メイリオ" panose="020B0604030504040204" pitchFamily="50" charset="-128"/>
                <a:ea typeface="メイリオ" panose="020B0604030504040204" pitchFamily="50" charset="-128"/>
              </a:rPr>
              <a:t>　例えば</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①本人の人となり</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②</a:t>
            </a:r>
            <a:r>
              <a:rPr lang="ja-JP" altLang="en-US" b="1" u="sng" dirty="0">
                <a:latin typeface="メイリオ" panose="020B0604030504040204" pitchFamily="50" charset="-128"/>
                <a:ea typeface="メイリオ" panose="020B0604030504040204" pitchFamily="50" charset="-128"/>
              </a:rPr>
              <a:t>本人の夢・希望、解決したい課題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③</a:t>
            </a:r>
            <a:r>
              <a:rPr lang="ja-JP" altLang="en-US" b="1" u="sng" dirty="0">
                <a:latin typeface="メイリオ" panose="020B0604030504040204" pitchFamily="50" charset="-128"/>
                <a:ea typeface="メイリオ" panose="020B0604030504040204" pitchFamily="50" charset="-128"/>
              </a:rPr>
              <a:t>それに向けて必要な状況把握</a:t>
            </a:r>
            <a:r>
              <a:rPr lang="ja-JP" altLang="en-US" dirty="0">
                <a:latin typeface="メイリオ" panose="020B0604030504040204" pitchFamily="50" charset="-128"/>
                <a:ea typeface="メイリオ" panose="020B0604030504040204" pitchFamily="50" charset="-128"/>
              </a:rPr>
              <a:t>（本人や環境に関する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多角的・総合的な情報）伸びしろに目を向ける。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④</a:t>
            </a:r>
            <a:r>
              <a:rPr lang="ja-JP" altLang="en-US" b="1" u="sng" dirty="0">
                <a:latin typeface="メイリオ" panose="020B0604030504040204" pitchFamily="50" charset="-128"/>
                <a:ea typeface="メイリオ" panose="020B0604030504040204" pitchFamily="50" charset="-128"/>
              </a:rPr>
              <a:t>「なにが起きている。」ではなく「なんで起きている。」</a:t>
            </a:r>
            <a:endParaRPr lang="en-US" altLang="ja-JP" b="1" u="sng"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支援者自身の推測、本人像の解釈、支援の方向性の見立て。</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cxnSp>
        <p:nvCxnSpPr>
          <p:cNvPr id="178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81" name="角丸四角形 17"/>
          <p:cNvSpPr/>
          <p:nvPr/>
        </p:nvSpPr>
        <p:spPr>
          <a:xfrm>
            <a:off x="7961556" y="54433"/>
            <a:ext cx="3882888" cy="1625320"/>
          </a:xfrm>
          <a:prstGeom prst="roundRect">
            <a:avLst/>
          </a:prstGeom>
          <a:solidFill>
            <a:srgbClr val="4472C4">
              <a:lumMod val="20000"/>
              <a:lumOff val="80000"/>
            </a:srgbClr>
          </a:solidFill>
          <a:ln w="63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アセスメント票は</a:t>
            </a:r>
            <a:r>
              <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整理・分析の補助をするための可視化ツールであり、偏った見方にならないように「鳥の目」の効果。</a:t>
            </a:r>
            <a:endPar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票の網羅がアセスメントではない！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ツールは多種多様です。</a:t>
            </a:r>
          </a:p>
        </p:txBody>
      </p:sp>
      <p:cxnSp>
        <p:nvCxnSpPr>
          <p:cNvPr id="1782" name="直線コネクタ 2"/>
          <p:cNvCxnSpPr>
            <a:cxnSpLocks/>
          </p:cNvCxnSpPr>
          <p:nvPr/>
        </p:nvCxnSpPr>
        <p:spPr>
          <a:xfrm>
            <a:off x="267995" y="189951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3" name="直線コネクタ 3"/>
          <p:cNvCxnSpPr>
            <a:cxnSpLocks/>
          </p:cNvCxnSpPr>
          <p:nvPr/>
        </p:nvCxnSpPr>
        <p:spPr>
          <a:xfrm>
            <a:off x="267995" y="3330746"/>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6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角丸四角形 2"/>
          <p:cNvSpPr/>
          <p:nvPr/>
        </p:nvSpPr>
        <p:spPr>
          <a:xfrm>
            <a:off x="1086928" y="1030168"/>
            <a:ext cx="10524227" cy="4814915"/>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プランニング</a:t>
            </a:r>
            <a:endPar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48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「サービス</a:t>
            </a:r>
            <a:r>
              <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等利用計画」について</a:t>
            </a: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44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6852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サービス等利用計画とは</a:t>
            </a:r>
          </a:p>
        </p:txBody>
      </p:sp>
      <p:cxnSp>
        <p:nvCxnSpPr>
          <p:cNvPr id="179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99" name="コンテンツ プレースホルダー 2"/>
          <p:cNvSpPr txBox="1"/>
          <p:nvPr/>
        </p:nvSpPr>
        <p:spPr>
          <a:xfrm>
            <a:off x="167309" y="1444487"/>
            <a:ext cx="11786152" cy="4180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サービス等利用計画案</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00" name="四角形: 角を丸くする 5"/>
          <p:cNvSpPr/>
          <p:nvPr/>
        </p:nvSpPr>
        <p:spPr>
          <a:xfrm>
            <a:off x="534839" y="2094613"/>
            <a:ext cx="11182240" cy="431681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・本人の意向や希望する生活</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・支援方針</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長期目標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・短期目標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本人のニーズ</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・支援目標、支援内容（支援の種類や量など）</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本人の希望する生活を</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実現するための支援プロセスを</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計画的に実施するための役割分担を言語化したものです。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1801" name="直線コネクタ 9"/>
          <p:cNvCxnSpPr>
            <a:cxnSpLocks/>
          </p:cNvCxnSpPr>
          <p:nvPr/>
        </p:nvCxnSpPr>
        <p:spPr>
          <a:xfrm>
            <a:off x="167309" y="1444487"/>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2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タイトル 1"/>
          <p:cNvSpPr>
            <a:spLocks noGrp="1"/>
          </p:cNvSpPr>
          <p:nvPr>
            <p:ph type="title"/>
          </p:nvPr>
        </p:nvSpPr>
        <p:spPr>
          <a:xfrm>
            <a:off x="242420" y="110772"/>
            <a:ext cx="10125893" cy="1076734"/>
          </a:xfrm>
        </p:spPr>
        <p:txBody>
          <a:bodyPr>
            <a:normAutofit/>
          </a:bodyPr>
          <a:lstStyle/>
          <a:p>
            <a:r>
              <a:rPr lang="ja-JP" altLang="en-US" sz="4000" b="1" dirty="0">
                <a:latin typeface="メイリオ" panose="020B0604030504040204" pitchFamily="50" charset="-128"/>
                <a:ea typeface="メイリオ" panose="020B0604030504040204" pitchFamily="50" charset="-128"/>
              </a:rPr>
              <a:t>基本相談支援</a:t>
            </a:r>
          </a:p>
        </p:txBody>
      </p:sp>
      <p:sp>
        <p:nvSpPr>
          <p:cNvPr id="1809" name="タイトル 1"/>
          <p:cNvSpPr txBox="1"/>
          <p:nvPr/>
        </p:nvSpPr>
        <p:spPr>
          <a:xfrm>
            <a:off x="1188719" y="1623416"/>
            <a:ext cx="10336974" cy="3750802"/>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1" lang="ja-JP" altLang="en-US"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相談支援専門員が行う相談支援の「基本」となります。</a:t>
            </a: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R="0" lvl="0" algn="l" defTabSz="914400" rtl="0" eaLnBrk="1" fontAlgn="auto" latinLnBrk="0" hangingPunct="1">
              <a:lnSpc>
                <a:spcPct val="100000"/>
              </a:lnSpc>
              <a:spcBef>
                <a:spcPct val="0"/>
              </a:spcBef>
              <a:spcAft>
                <a:spcPts val="0"/>
              </a:spcAft>
              <a:buClrTx/>
              <a:buSzTx/>
              <a:tabLst/>
              <a:defRPr/>
            </a:pPr>
            <a:r>
              <a:rPr kumimoji="1" lang="ja-JP" altLang="en-US"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障害福祉サービスの利用希望者はもちろん、希望しない人や必要としない人にも適切な相談支援を行う必要のある相談支援の“土台”となります。</a:t>
            </a: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810" name="タイトル 1"/>
          <p:cNvSpPr txBox="1"/>
          <p:nvPr/>
        </p:nvSpPr>
        <p:spPr>
          <a:xfrm>
            <a:off x="7767914" y="1322936"/>
            <a:ext cx="2955472" cy="683305"/>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6000" b="1" i="0" u="none" strike="noStrike" kern="1200" cap="small" spc="0" normalizeH="0" baseline="0" noProof="0" dirty="0">
              <a:ln>
                <a:noFill/>
              </a:ln>
              <a:solidFill>
                <a:srgbClr val="44546A"/>
              </a:solidFill>
              <a:effectLst/>
              <a:uLnTx/>
              <a:uFillTx/>
              <a:latin typeface="HGP創英角ﾎﾟｯﾌﾟ体" panose="040B0A00000000000000" pitchFamily="50" charset="-128"/>
              <a:ea typeface="HGP創英角ﾎﾟｯﾌﾟ体" panose="040B0A00000000000000" pitchFamily="50" charset="-128"/>
              <a:cs typeface="+mj-cs"/>
            </a:endParaRPr>
          </a:p>
        </p:txBody>
      </p:sp>
      <p:cxnSp>
        <p:nvCxnSpPr>
          <p:cNvPr id="1811" name="直線コネクタ 1"/>
          <p:cNvCxnSpPr>
            <a:cxnSpLocks/>
          </p:cNvCxnSpPr>
          <p:nvPr/>
        </p:nvCxnSpPr>
        <p:spPr>
          <a:xfrm>
            <a:off x="1067469" y="1890665"/>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3" name="直線コネクタ 3"/>
          <p:cNvCxnSpPr>
            <a:cxnSpLocks/>
          </p:cNvCxnSpPr>
          <p:nvPr/>
        </p:nvCxnSpPr>
        <p:spPr>
          <a:xfrm>
            <a:off x="1099367" y="382579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14" name="コンテンツ プレースホルダー 2"/>
          <p:cNvSpPr txBox="1"/>
          <p:nvPr/>
        </p:nvSpPr>
        <p:spPr>
          <a:xfrm>
            <a:off x="727228" y="6011776"/>
            <a:ext cx="11089759" cy="84622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支援の前に重要なことは、相談支援従事者としての基本姿勢、考え方です。</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931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 name="タイトル 1"/>
          <p:cNvSpPr>
            <a:spLocks noGrp="1"/>
          </p:cNvSpPr>
          <p:nvPr>
            <p:ph type="title"/>
          </p:nvPr>
        </p:nvSpPr>
        <p:spPr>
          <a:xfrm>
            <a:off x="90835" y="156784"/>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サービス等利用計画について</a:t>
            </a:r>
          </a:p>
        </p:txBody>
      </p:sp>
      <p:sp>
        <p:nvSpPr>
          <p:cNvPr id="1822" name="コンテンツ プレースホルダー 2"/>
          <p:cNvSpPr txBox="1"/>
          <p:nvPr/>
        </p:nvSpPr>
        <p:spPr>
          <a:xfrm>
            <a:off x="931411" y="1991753"/>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本人の意向や希望を言語化し、長期目標、短期目標、本人のニーズ、実現するための支援プロセスを計画的に実施するための役割分担を言語化したものです。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計画は本人の希望される生活を実現するために、チームアプローチを行なう支援のツールです。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23"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4" name="直線コネクタ 2"/>
          <p:cNvCxnSpPr>
            <a:cxnSpLocks/>
          </p:cNvCxnSpPr>
          <p:nvPr/>
        </p:nvCxnSpPr>
        <p:spPr>
          <a:xfrm>
            <a:off x="737860" y="1991753"/>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5" name="直線コネクタ 7"/>
          <p:cNvCxnSpPr>
            <a:cxnSpLocks/>
          </p:cNvCxnSpPr>
          <p:nvPr/>
        </p:nvCxnSpPr>
        <p:spPr>
          <a:xfrm>
            <a:off x="737860" y="4515137"/>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2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必要性</a:t>
            </a:r>
          </a:p>
        </p:txBody>
      </p:sp>
      <p:sp>
        <p:nvSpPr>
          <p:cNvPr id="1833" name="コンテンツ プレースホルダー 2"/>
          <p:cNvSpPr txBox="1"/>
          <p:nvPr/>
        </p:nvSpPr>
        <p:spPr>
          <a:xfrm>
            <a:off x="931411" y="1991753"/>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①ニーズに基づいた本人中心の支援を受けられる。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②チームによる質の高いサービスが提供できる。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③サービス提供（支給）の根拠になる。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④地域全体のサービス充実の契機となる。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34"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5" name="直線コネクタ 2"/>
          <p:cNvCxnSpPr>
            <a:cxnSpLocks/>
          </p:cNvCxnSpPr>
          <p:nvPr/>
        </p:nvCxnSpPr>
        <p:spPr>
          <a:xfrm>
            <a:off x="708984" y="1740820"/>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36"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16572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備えるべ特徴</a:t>
            </a:r>
          </a:p>
        </p:txBody>
      </p:sp>
      <p:sp>
        <p:nvSpPr>
          <p:cNvPr id="1844" name="コンテンツ プレースホルダー 2"/>
          <p:cNvSpPr txBox="1"/>
          <p:nvPr/>
        </p:nvSpPr>
        <p:spPr>
          <a:xfrm>
            <a:off x="931411" y="1925144"/>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①自立支援計画であること。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②総合支援計画であること。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③将来計画であること。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④ライフステージを通した一貫した支援計画であること。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⑤不足したサービス、資源を考える契機であること。</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⑥ネットワークによる協働であること。</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45"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6" name="直線コネクタ 2"/>
          <p:cNvCxnSpPr>
            <a:cxnSpLocks/>
          </p:cNvCxnSpPr>
          <p:nvPr/>
        </p:nvCxnSpPr>
        <p:spPr>
          <a:xfrm>
            <a:off x="564605" y="1719762"/>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47"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373118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ポイント</a:t>
            </a:r>
          </a:p>
        </p:txBody>
      </p:sp>
      <p:sp>
        <p:nvSpPr>
          <p:cNvPr id="1855" name="コンテンツ プレースホルダー 2"/>
          <p:cNvSpPr txBox="1"/>
          <p:nvPr/>
        </p:nvSpPr>
        <p:spPr>
          <a:xfrm>
            <a:off x="931411" y="1260910"/>
            <a:ext cx="11089759" cy="4697127"/>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①エンパワメントの視点が入っていること。</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②アドボカシーの視点が入っていること。</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③トータルな生活を支援する計画になっているか。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④連携、チームでの計画になっているか。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⑤サービス等調整会議（サービス担当者会議）が</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開催されているか。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⑥ニーズに基づいた計画になっているか。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⑦中立公正な立場になっているか。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p:txBody>
      </p:sp>
      <p:cxnSp>
        <p:nvCxnSpPr>
          <p:cNvPr id="1856"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7" name="直線コネクタ 2"/>
          <p:cNvCxnSpPr>
            <a:cxnSpLocks/>
          </p:cNvCxnSpPr>
          <p:nvPr/>
        </p:nvCxnSpPr>
        <p:spPr>
          <a:xfrm>
            <a:off x="466220" y="1568241"/>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58"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30548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866" name="Picture 3"/>
          <p:cNvPicPr>
            <a:picLocks noChangeAspect="1" noChangeArrowheads="1"/>
          </p:cNvPicPr>
          <p:nvPr/>
        </p:nvPicPr>
        <p:blipFill>
          <a:blip r:embed="rId3"/>
          <a:stretch>
            <a:fillRect/>
          </a:stretch>
        </p:blipFill>
        <p:spPr>
          <a:xfrm>
            <a:off x="957817" y="897991"/>
            <a:ext cx="10395983" cy="5148264"/>
          </a:xfrm>
          <a:prstGeom prst="rect">
            <a:avLst/>
          </a:prstGeom>
          <a:noFill/>
          <a:ln w="9525">
            <a:solidFill>
              <a:schemeClr val="tx1"/>
            </a:solidFill>
            <a:miter lim="800000"/>
            <a:headEnd/>
            <a:tailEnd/>
          </a:ln>
          <a:effectLst/>
        </p:spPr>
      </p:pic>
      <p:sp>
        <p:nvSpPr>
          <p:cNvPr id="1867" name="角丸四角形吹き出し 5"/>
          <p:cNvSpPr/>
          <p:nvPr/>
        </p:nvSpPr>
        <p:spPr>
          <a:xfrm>
            <a:off x="1111821" y="6136422"/>
            <a:ext cx="1493378"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本人の真のニーズ</a:t>
            </a:r>
          </a:p>
        </p:txBody>
      </p:sp>
    </p:spTree>
    <p:extLst>
      <p:ext uri="{BB962C8B-B14F-4D97-AF65-F5344CB8AC3E}">
        <p14:creationId xmlns:p14="http://schemas.microsoft.com/office/powerpoint/2010/main" val="3919107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 name="Picture 2"/>
          <p:cNvPicPr>
            <a:picLocks noChangeAspect="1" noChangeArrowheads="1"/>
          </p:cNvPicPr>
          <p:nvPr/>
        </p:nvPicPr>
        <p:blipFill>
          <a:blip r:embed="rId3"/>
          <a:stretch>
            <a:fillRect/>
          </a:stretch>
        </p:blipFill>
        <p:spPr>
          <a:xfrm>
            <a:off x="838200" y="638786"/>
            <a:ext cx="10121348" cy="5798247"/>
          </a:xfrm>
          <a:prstGeom prst="rect">
            <a:avLst/>
          </a:prstGeom>
          <a:noFill/>
          <a:ln w="9525">
            <a:solidFill>
              <a:schemeClr val="tx1"/>
            </a:solidFill>
            <a:miter lim="800000"/>
            <a:headEnd/>
            <a:tailEnd/>
          </a:ln>
        </p:spPr>
      </p:pic>
      <p:sp>
        <p:nvSpPr>
          <p:cNvPr id="1875" name="Rectangle 2"/>
          <p:cNvSpPr txBox="1">
            <a:spLocks noChangeArrowheads="1"/>
          </p:cNvSpPr>
          <p:nvPr/>
        </p:nvSpPr>
        <p:spPr>
          <a:xfrm>
            <a:off x="838200" y="192367"/>
            <a:ext cx="8442112"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876" name="テキスト ボックス 15"/>
          <p:cNvSpPr txBox="1"/>
          <p:nvPr/>
        </p:nvSpPr>
        <p:spPr>
          <a:xfrm>
            <a:off x="2385391" y="1340005"/>
            <a:ext cx="8322366" cy="1061829"/>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利用者が希望する生活の全体像を記載する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「こんなふうに生活したい」「こんなことをやってみたい」等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lang="ja-JP" altLang="en-US" sz="1050" dirty="0">
                <a:solidFill>
                  <a:prstClr val="black"/>
                </a:solidFill>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利用者の困り感を利用者と共有した上で、できるだけ利用者の言葉や表現を使い、前向きな表現で記載する。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抽象的な表現は避ける。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例「安定した生活がしたい。」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家族の意向を記載する場合、利用者の意向と明確に区別し誰の意向か明示する。内容的に家族の意向に偏らないように記載し、特に　</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利用者と家族の意向が異なる場合には留意する。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利用者・家族が希望する生活を具体的にイメージしたことを確認した上で記載する。</a:t>
            </a:r>
          </a:p>
        </p:txBody>
      </p:sp>
      <p:sp>
        <p:nvSpPr>
          <p:cNvPr id="1877" name="テキスト ボックス 16"/>
          <p:cNvSpPr txBox="1"/>
          <p:nvPr/>
        </p:nvSpPr>
        <p:spPr>
          <a:xfrm>
            <a:off x="2385391" y="2625044"/>
            <a:ext cx="8322366" cy="1061829"/>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アセスメントにより抽出された課題をふまえ、上記の意向を相談支援専門員の立場から捉えなおしたもので、計画作成の指針となる</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ものである。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支援にかかわる関係機関に共通の最終的に到達すべき方向性や状況として記載する。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利用者や家族が持っている力、強み、できること、エンパワメントを意識し、一方的に援助して終わるのではなく、援助することで</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強みやできることが増える方針を記載する。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表現が抽象的でなく、サービス提供事業所が個別支援計画の方向性やサービス内容を決める際にも参考にしやすいように記載する。</a:t>
            </a:r>
          </a:p>
        </p:txBody>
      </p:sp>
      <p:sp>
        <p:nvSpPr>
          <p:cNvPr id="1878" name="テキスト ボックス 7"/>
          <p:cNvSpPr txBox="1"/>
          <p:nvPr/>
        </p:nvSpPr>
        <p:spPr>
          <a:xfrm>
            <a:off x="2385391" y="3837475"/>
            <a:ext cx="8322366" cy="1223412"/>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本人の希望する生活と総合的な援助の方針をふまえた長期目標を記載する。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短期目標を一つずつ解決した積み上げの結果として実現できる目標を記載する。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単なる努力目標でなく、利用者が希望する生活に近づくための目標を記載する。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アセスメント結果や利用者の意向からみて妥当な</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高すぎない、低すぎない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利用者、家族にわかりやすい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抽象的でない、曖昧でない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支援者側の目標を設定したり、サービス内容を目標に設定しない。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半年から一年をめどに記載する。</a:t>
            </a:r>
          </a:p>
        </p:txBody>
      </p:sp>
      <p:sp>
        <p:nvSpPr>
          <p:cNvPr id="1879" name="テキスト ボックス 8"/>
          <p:cNvSpPr txBox="1"/>
          <p:nvPr/>
        </p:nvSpPr>
        <p:spPr>
          <a:xfrm>
            <a:off x="2385391" y="5205939"/>
            <a:ext cx="8322366" cy="923330"/>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長期目標を達成するための段階的で具体的な目標を記載する。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利用者、家族が見ても具体的に何をするかわかり、目標達成したかどうか判断できる目標、できるだけ実現可能な目標を設定する。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当面の生活の安定に向けて、利用者ニーズに即し、具体的支援の内容が明確になる目標を設定する。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サービス提供事業所が作成する個別支援計画を立てる際の指標となることを意識して記載する。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支援者側の目標を設定しない。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モニタリング頻度も視野に入れ、直近又は３ヶ月から半年までをめどに記載する。</a:t>
            </a:r>
          </a:p>
        </p:txBody>
      </p:sp>
      <p:sp>
        <p:nvSpPr>
          <p:cNvPr id="1880" name="テキスト ボックス 1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』(p.20-p.23)</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4332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角丸四角形 2"/>
          <p:cNvSpPr/>
          <p:nvPr/>
        </p:nvSpPr>
        <p:spPr>
          <a:xfrm>
            <a:off x="2252870" y="1524713"/>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１日目の振り返り</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２日目の流れ</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447" name="正方形/長方形 1"/>
          <p:cNvSpPr/>
          <p:nvPr/>
        </p:nvSpPr>
        <p:spPr>
          <a:xfrm>
            <a:off x="2509772" y="4152533"/>
            <a:ext cx="7172455" cy="830104"/>
          </a:xfrm>
          <a:prstGeom prst="rect">
            <a:avLst/>
          </a:prstGeom>
        </p:spPr>
        <p:txBody>
          <a:bodyPr wrap="square">
            <a:spAutoFit/>
          </a:bodyPr>
          <a:lstStyle/>
          <a:p>
            <a:pPr algn="ctr"/>
            <a:r>
              <a:rPr lang="en-US" altLang="ja-JP" sz="4800" dirty="0">
                <a:latin typeface="メイリオ" panose="020B0604030504040204" pitchFamily="50" charset="-128"/>
                <a:ea typeface="メイリオ" panose="020B0604030504040204" pitchFamily="50" charset="-128"/>
              </a:rPr>
              <a:t>【 9:00</a:t>
            </a:r>
            <a:r>
              <a:rPr lang="ja-JP" altLang="en-US" sz="4800" dirty="0">
                <a:latin typeface="メイリオ" panose="020B0604030504040204" pitchFamily="50" charset="-128"/>
                <a:ea typeface="メイリオ" panose="020B0604030504040204" pitchFamily="50" charset="-128"/>
              </a:rPr>
              <a:t>～</a:t>
            </a:r>
            <a:r>
              <a:rPr lang="en-US" altLang="ja-JP" sz="4800" dirty="0">
                <a:latin typeface="メイリオ" panose="020B0604030504040204" pitchFamily="50" charset="-128"/>
                <a:ea typeface="メイリオ" panose="020B0604030504040204" pitchFamily="50" charset="-128"/>
              </a:rPr>
              <a:t>9: 15】</a:t>
            </a:r>
            <a:endParaRPr lang="ja-JP" altLang="en-US"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722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Rectangle 2"/>
          <p:cNvSpPr txBox="1">
            <a:spLocks noChangeArrowheads="1"/>
          </p:cNvSpPr>
          <p:nvPr/>
        </p:nvSpPr>
        <p:spPr>
          <a:xfrm>
            <a:off x="954158" y="166322"/>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888" name="テキスト ボックス 17"/>
          <p:cNvSpPr txBox="1"/>
          <p:nvPr/>
        </p:nvSpPr>
        <p:spPr>
          <a:xfrm>
            <a:off x="2027582" y="1788089"/>
            <a:ext cx="8336763" cy="738664"/>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緊急である課題、利用者の動機づけとなる課題、すぐに効果が見込まれる課題、悪循環を作り出す原因となっている課題、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医師等の専門職からの課題等を関連づけ、まず取り組むべき事項から優先順位をつける。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利用者、家族が優先的に解決したいと思う課題や取り組みたいと思う意欲的な課題から優先するなど、利用者、家族の意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向を十分汲み取って記載する。</a:t>
            </a:r>
          </a:p>
        </p:txBody>
      </p:sp>
      <p:pic>
        <p:nvPicPr>
          <p:cNvPr id="1889" name="Picture 3"/>
          <p:cNvPicPr>
            <a:picLocks noChangeAspect="1" noChangeArrowheads="1"/>
          </p:cNvPicPr>
          <p:nvPr/>
        </p:nvPicPr>
        <p:blipFill>
          <a:blip r:embed="rId3"/>
          <a:stretch>
            <a:fillRect/>
          </a:stretch>
        </p:blipFill>
        <p:spPr>
          <a:xfrm>
            <a:off x="954158" y="708167"/>
            <a:ext cx="9410190" cy="1039152"/>
          </a:xfrm>
          <a:prstGeom prst="rect">
            <a:avLst/>
          </a:prstGeom>
          <a:noFill/>
          <a:ln w="9525">
            <a:solidFill>
              <a:schemeClr val="tx1"/>
            </a:solidFill>
            <a:miter lim="800000"/>
            <a:headEnd/>
            <a:tailEnd/>
          </a:ln>
        </p:spPr>
      </p:pic>
      <p:sp>
        <p:nvSpPr>
          <p:cNvPr id="1890" name="テキスト ボックス 20"/>
          <p:cNvSpPr txBox="1"/>
          <p:nvPr/>
        </p:nvSpPr>
        <p:spPr>
          <a:xfrm>
            <a:off x="2027582" y="2650690"/>
            <a:ext cx="8336763" cy="1546577"/>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「利用者及びその家族の生活に対する意向」「総合的な援助の方針」と連動して記載する。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生活する上でサービス利用の必要性がない課題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についても網羅し、単にサービスを利用するためではなく、利用者が希望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する生活を実現するための課題を記載する。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利用者が理解しやすいように難しい専門用語は避ける。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漠然としたまとめかたではなく、利用者の言葉や表現を適宜引用しながら意欲を高め、利用者が自分のニーズとして捉えられるように記載する。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抽象的で誰にでも当てはまるような表現は極力避け、相談支援専門員がアセスメント等を通じた専門職の視点として、その人に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とっての必要なことは何かを考え、具体的にその内容を表現する。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の中にサービスの種類は記載しない。</a:t>
            </a:r>
          </a:p>
        </p:txBody>
      </p:sp>
      <p:sp>
        <p:nvSpPr>
          <p:cNvPr id="1891" name="テキスト ボックス 21"/>
          <p:cNvSpPr txBox="1"/>
          <p:nvPr/>
        </p:nvSpPr>
        <p:spPr>
          <a:xfrm>
            <a:off x="2027583" y="4251585"/>
            <a:ext cx="8336764" cy="577081"/>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「解決すべき課題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本人のニーズ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」を相談支援専門員の立場から捉えなおし、支援にかかわる側からの目標として</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短期目標からさらに細分化した具体的な支援目標を記載する。</a:t>
            </a:r>
          </a:p>
        </p:txBody>
      </p:sp>
      <p:sp>
        <p:nvSpPr>
          <p:cNvPr id="1892" name="テキスト ボックス 22"/>
          <p:cNvSpPr txBox="1"/>
          <p:nvPr/>
        </p:nvSpPr>
        <p:spPr>
          <a:xfrm>
            <a:off x="2027581" y="4882983"/>
            <a:ext cx="8336764" cy="253916"/>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段階的に達成できる達成時期を記載する。</a:t>
            </a:r>
          </a:p>
        </p:txBody>
      </p:sp>
      <p:sp>
        <p:nvSpPr>
          <p:cNvPr id="1893" name="テキスト ボックス 23"/>
          <p:cNvSpPr txBox="1"/>
          <p:nvPr/>
        </p:nvSpPr>
        <p:spPr>
          <a:xfrm>
            <a:off x="2027581" y="5200270"/>
            <a:ext cx="8336764" cy="1223412"/>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利用するサービスの内容を単に記載するのではなく、具体的な支援のポイント等も記載する。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公的支援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障害福祉サービス、介護保険等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とその他の支援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インフォーマルサービス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を必要に応じて盛り込む。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インフォーマルサービスが含まれていない場合、直ちに不適切ということではないが、含まれていない理由や、支援の導入を検討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することが重要である。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支援にあたっては、福祉サービス等を導入するとともに、本人のできていること、強みを活かした計画作成を心がける。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特定のサービスによる偏りがないように作成する。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すべてのサービス種類・内容が同時並行で導入されるとは限らないので、導入順序についても計画性をもつ。</a:t>
            </a:r>
          </a:p>
        </p:txBody>
      </p:sp>
      <p:sp>
        <p:nvSpPr>
          <p:cNvPr id="1894" name="正方形/長方形 25"/>
          <p:cNvSpPr/>
          <p:nvPr/>
        </p:nvSpPr>
        <p:spPr>
          <a:xfrm>
            <a:off x="954158" y="1801637"/>
            <a:ext cx="927494" cy="738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優先順位</a:t>
            </a:r>
          </a:p>
        </p:txBody>
      </p:sp>
      <p:sp>
        <p:nvSpPr>
          <p:cNvPr id="1895" name="正方形/長方形 26"/>
          <p:cNvSpPr/>
          <p:nvPr/>
        </p:nvSpPr>
        <p:spPr>
          <a:xfrm>
            <a:off x="954158" y="2641638"/>
            <a:ext cx="927494" cy="15465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解決すべき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課題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本人の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896" name="正方形/長方形 27"/>
          <p:cNvSpPr/>
          <p:nvPr/>
        </p:nvSpPr>
        <p:spPr>
          <a:xfrm>
            <a:off x="954158" y="4260449"/>
            <a:ext cx="927494" cy="56821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支援目標</a:t>
            </a:r>
          </a:p>
        </p:txBody>
      </p:sp>
      <p:sp>
        <p:nvSpPr>
          <p:cNvPr id="1897" name="正方形/長方形 28"/>
          <p:cNvSpPr/>
          <p:nvPr/>
        </p:nvSpPr>
        <p:spPr>
          <a:xfrm>
            <a:off x="954158" y="4870880"/>
            <a:ext cx="927494" cy="25391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達成時期</a:t>
            </a:r>
          </a:p>
        </p:txBody>
      </p:sp>
      <p:sp>
        <p:nvSpPr>
          <p:cNvPr id="1898" name="正方形/長方形 29"/>
          <p:cNvSpPr/>
          <p:nvPr/>
        </p:nvSpPr>
        <p:spPr>
          <a:xfrm>
            <a:off x="954158" y="5200270"/>
            <a:ext cx="927494" cy="12234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福祉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サービス等</a:t>
            </a:r>
          </a:p>
        </p:txBody>
      </p:sp>
      <p:sp>
        <p:nvSpPr>
          <p:cNvPr id="1899" name="テキスト ボックス 3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』(p.20-p.23)</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56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 name="タイトル 1"/>
          <p:cNvSpPr>
            <a:spLocks noGrp="1"/>
          </p:cNvSpPr>
          <p:nvPr>
            <p:ph type="title"/>
          </p:nvPr>
        </p:nvSpPr>
        <p:spPr>
          <a:xfrm>
            <a:off x="838200" y="365126"/>
            <a:ext cx="10515600" cy="828674"/>
          </a:xfrm>
        </p:spPr>
        <p:txBody>
          <a:bodyPr>
            <a:normAutofit/>
          </a:bodyPr>
          <a:lstStyle/>
          <a:p>
            <a:r>
              <a:rPr kumimoji="1" lang="ja-JP" altLang="en-US" sz="2800" dirty="0"/>
              <a:t>各時期の考え方</a:t>
            </a:r>
          </a:p>
        </p:txBody>
      </p:sp>
      <p:sp>
        <p:nvSpPr>
          <p:cNvPr id="1907" name="コンテンツ プレースホルダー 2"/>
          <p:cNvSpPr>
            <a:spLocks noGrp="1"/>
          </p:cNvSpPr>
          <p:nvPr>
            <p:ph idx="1"/>
          </p:nvPr>
        </p:nvSpPr>
        <p:spPr>
          <a:xfrm>
            <a:off x="596900" y="1193799"/>
            <a:ext cx="10756900" cy="5216625"/>
          </a:xfrm>
        </p:spPr>
        <p:txBody>
          <a:bodyPr>
            <a:normAutofit/>
          </a:bodyPr>
          <a:lstStyle/>
          <a:p>
            <a:r>
              <a:rPr kumimoji="1" lang="ja-JP" altLang="en-US" dirty="0"/>
              <a:t>達成時期</a:t>
            </a:r>
            <a:r>
              <a:rPr lang="ja-JP" altLang="en-US" dirty="0"/>
              <a:t>：支援目標が段階的に達成可能と見立てた時期。</a:t>
            </a:r>
            <a:endParaRPr lang="en-US" altLang="ja-JP" dirty="0"/>
          </a:p>
          <a:p>
            <a:pPr marL="0" indent="0">
              <a:buNone/>
            </a:pPr>
            <a:r>
              <a:rPr kumimoji="1" lang="ja-JP" altLang="en-US" dirty="0"/>
              <a:t>　</a:t>
            </a:r>
            <a:r>
              <a:rPr kumimoji="1" lang="en-US" altLang="ja-JP" dirty="0"/>
              <a:t>※</a:t>
            </a:r>
            <a:r>
              <a:rPr kumimoji="1" lang="ja-JP" altLang="en-US" dirty="0"/>
              <a:t>いろいろな設定の仕方があるが、例えば計画の支給決定期間に合わせて設定しておく場合もある。</a:t>
            </a:r>
            <a:endParaRPr kumimoji="1" lang="en-US" altLang="ja-JP" dirty="0"/>
          </a:p>
          <a:p>
            <a:pPr marL="0" indent="0">
              <a:buNone/>
            </a:pPr>
            <a:endParaRPr lang="en-US" altLang="ja-JP" dirty="0"/>
          </a:p>
          <a:p>
            <a:pPr marL="0" indent="0">
              <a:buNone/>
            </a:pPr>
            <a:r>
              <a:rPr kumimoji="1" lang="ja-JP" altLang="en-US" dirty="0"/>
              <a:t>・評価時期：達成時期を踏まえつつ、サービス導入後の変化についても見通しを持ち、適切な評価時期を設定する。「モニタリング期間」に合わせることが多い。</a:t>
            </a:r>
            <a:endParaRPr kumimoji="1" lang="en-US" altLang="ja-JP" dirty="0"/>
          </a:p>
          <a:p>
            <a:pPr marL="0" indent="0">
              <a:buNone/>
            </a:pPr>
            <a:r>
              <a:rPr lang="en-US" altLang="ja-JP" dirty="0"/>
              <a:t>※</a:t>
            </a:r>
            <a:r>
              <a:rPr lang="ja-JP" altLang="en-US" dirty="0"/>
              <a:t>サービスが効果的に機能しているかについて初期段階での確認が大切なためサービス導入直後は特に留意する必要がある。</a:t>
            </a:r>
            <a:endParaRPr lang="en-US" altLang="ja-JP" dirty="0"/>
          </a:p>
          <a:p>
            <a:pPr marL="0" indent="0">
              <a:buNone/>
            </a:pPr>
            <a:r>
              <a:rPr kumimoji="1" lang="en-US" altLang="ja-JP" dirty="0"/>
              <a:t>※</a:t>
            </a:r>
            <a:r>
              <a:rPr kumimoji="1" lang="ja-JP" altLang="en-US" dirty="0"/>
              <a:t>過剰なサービスでエンパワメントが妨げられないよう再評価が必要。</a:t>
            </a:r>
            <a:endParaRPr kumimoji="1" lang="en-US" altLang="ja-JP" dirty="0"/>
          </a:p>
        </p:txBody>
      </p:sp>
    </p:spTree>
    <p:extLst>
      <p:ext uri="{BB962C8B-B14F-4D97-AF65-F5344CB8AC3E}">
        <p14:creationId xmlns:p14="http://schemas.microsoft.com/office/powerpoint/2010/main" val="383998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タイトル 1"/>
          <p:cNvSpPr>
            <a:spLocks noGrp="1"/>
          </p:cNvSpPr>
          <p:nvPr>
            <p:ph type="title"/>
          </p:nvPr>
        </p:nvSpPr>
        <p:spPr>
          <a:xfrm>
            <a:off x="152856" y="120642"/>
            <a:ext cx="10515600" cy="921339"/>
          </a:xfrm>
        </p:spPr>
        <p:txBody>
          <a:bodyPr>
            <a:normAutofit/>
          </a:bodyPr>
          <a:lstStyle/>
          <a:p>
            <a:r>
              <a:rPr lang="ja-JP" altLang="en-US" sz="4000" b="1" dirty="0">
                <a:latin typeface="メイリオ" panose="020B0604030504040204" pitchFamily="50" charset="-128"/>
                <a:ea typeface="メイリオ" panose="020B0604030504040204" pitchFamily="50" charset="-128"/>
              </a:rPr>
              <a:t>週間計画表について</a:t>
            </a:r>
          </a:p>
        </p:txBody>
      </p:sp>
      <p:sp>
        <p:nvSpPr>
          <p:cNvPr id="1915" name="コンテンツ プレースホルダー 2"/>
          <p:cNvSpPr>
            <a:spLocks noGrp="1"/>
          </p:cNvSpPr>
          <p:nvPr>
            <p:ph idx="1"/>
          </p:nvPr>
        </p:nvSpPr>
        <p:spPr>
          <a:xfrm>
            <a:off x="838200" y="1404730"/>
            <a:ext cx="10915710" cy="4969579"/>
          </a:xfrm>
        </p:spPr>
        <p:txBody>
          <a:bodyPr>
            <a:normAutofit fontScale="92500" lnSpcReduction="20000"/>
          </a:bodyPr>
          <a:lstStyle/>
          <a:p>
            <a:pPr>
              <a:buFont typeface="Wingdings" panose="05000000000000000000" pitchFamily="2" charset="2"/>
              <a:buChar char="Ø"/>
            </a:pPr>
            <a:r>
              <a:rPr kumimoji="1" lang="ja-JP" altLang="en-US" sz="2800" b="1" dirty="0">
                <a:latin typeface="メイリオ" panose="020B0604030504040204" pitchFamily="50" charset="-128"/>
                <a:ea typeface="メイリオ" panose="020B0604030504040204" pitchFamily="50" charset="-128"/>
              </a:rPr>
              <a:t> </a:t>
            </a:r>
            <a:r>
              <a:rPr kumimoji="1" lang="en-US" altLang="ja-JP" sz="2800" b="1" dirty="0">
                <a:latin typeface="メイリオ" panose="020B0604030504040204" pitchFamily="50" charset="-128"/>
                <a:ea typeface="メイリオ" panose="020B0604030504040204" pitchFamily="50" charset="-128"/>
              </a:rPr>
              <a:t>1</a:t>
            </a:r>
            <a:r>
              <a:rPr kumimoji="1" lang="ja-JP" altLang="en-US" sz="2800" b="1" dirty="0">
                <a:latin typeface="メイリオ" panose="020B0604030504040204" pitchFamily="50" charset="-128"/>
                <a:ea typeface="メイリオ" panose="020B0604030504040204" pitchFamily="50" charset="-128"/>
              </a:rPr>
              <a:t>週間の生活全体を把握できます。</a:t>
            </a:r>
            <a:endParaRPr kumimoji="1"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起床から就寝までの</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日の生活の流れ、支援を受ける時間のみで</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なく、自分で過ごす時間（活動内容）、家族や近隣ボランティア</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等が支援している時間（</a:t>
            </a:r>
            <a:r>
              <a:rPr lang="ja-JP" altLang="en-US" sz="2800" dirty="0">
                <a:solidFill>
                  <a:srgbClr val="FF0000"/>
                </a:solidFill>
                <a:latin typeface="メイリオ" panose="020B0604030504040204" pitchFamily="50" charset="-128"/>
                <a:ea typeface="メイリオ" panose="020B0604030504040204" pitchFamily="50" charset="-128"/>
              </a:rPr>
              <a:t>誰が、何を、支援している</a:t>
            </a:r>
            <a:r>
              <a:rPr lang="ja-JP" altLang="en-US" sz="2800" dirty="0">
                <a:latin typeface="メイリオ" panose="020B0604030504040204" pitchFamily="50" charset="-128"/>
                <a:ea typeface="メイリオ" panose="020B0604030504040204" pitchFamily="50" charset="-128"/>
              </a:rPr>
              <a:t>）が把握でき</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ます。</a:t>
            </a:r>
            <a:endParaRPr lang="en-US" altLang="ja-JP" sz="2800" dirty="0">
              <a:latin typeface="メイリオ" panose="020B0604030504040204" pitchFamily="50" charset="-128"/>
              <a:ea typeface="メイリオ" panose="020B0604030504040204" pitchFamily="50" charset="-128"/>
            </a:endParaRPr>
          </a:p>
          <a:p>
            <a:pPr marL="0" indent="0">
              <a:buNone/>
            </a:pPr>
            <a:endParaRPr lang="en-US" altLang="ja-JP" sz="2800" b="1"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2800" b="1" dirty="0">
                <a:latin typeface="メイリオ" panose="020B0604030504040204" pitchFamily="50" charset="-128"/>
                <a:ea typeface="メイリオ" panose="020B0604030504040204" pitchFamily="50" charset="-128"/>
              </a:rPr>
              <a:t> サービス提供によって実現する生活の全体像</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利用者の目指す生活やサービスを提供することで、どのような効</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果があるのかが把握できます。サービスの支給決定の根拠が</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客観的にわかります。</a:t>
            </a:r>
            <a:endParaRPr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sz="3500" dirty="0">
                <a:latin typeface="メイリオ" panose="020B0604030504040204" pitchFamily="50" charset="-128"/>
                <a:ea typeface="メイリオ" panose="020B0604030504040204" pitchFamily="50" charset="-128"/>
              </a:rPr>
              <a:t>行政との</a:t>
            </a:r>
            <a:r>
              <a:rPr kumimoji="1" lang="ja-JP" altLang="en-US" sz="6500" dirty="0">
                <a:solidFill>
                  <a:srgbClr val="FF0000"/>
                </a:solidFill>
                <a:latin typeface="メイリオ" panose="020B0604030504040204" pitchFamily="50" charset="-128"/>
                <a:ea typeface="メイリオ" panose="020B0604030504040204" pitchFamily="50" charset="-128"/>
              </a:rPr>
              <a:t>交渉</a:t>
            </a:r>
            <a:r>
              <a:rPr kumimoji="1" lang="ja-JP" altLang="en-US" sz="3500" dirty="0">
                <a:latin typeface="メイリオ" panose="020B0604030504040204" pitchFamily="50" charset="-128"/>
                <a:ea typeface="メイリオ" panose="020B0604030504040204" pitchFamily="50" charset="-128"/>
              </a:rPr>
              <a:t>において一番大事な項目です。</a:t>
            </a:r>
            <a:endParaRPr kumimoji="1" lang="ja-JP" altLang="en-US" sz="2800" dirty="0">
              <a:latin typeface="メイリオ" panose="020B0604030504040204" pitchFamily="50" charset="-128"/>
              <a:ea typeface="メイリオ" panose="020B0604030504040204" pitchFamily="50" charset="-128"/>
            </a:endParaRPr>
          </a:p>
        </p:txBody>
      </p:sp>
      <p:cxnSp>
        <p:nvCxnSpPr>
          <p:cNvPr id="191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4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3" name="Picture 2"/>
          <p:cNvPicPr>
            <a:picLocks noChangeAspect="1" noChangeArrowheads="1"/>
          </p:cNvPicPr>
          <p:nvPr/>
        </p:nvPicPr>
        <p:blipFill>
          <a:blip r:embed="rId3"/>
          <a:stretch>
            <a:fillRect/>
          </a:stretch>
        </p:blipFill>
        <p:spPr>
          <a:xfrm>
            <a:off x="1139688" y="837421"/>
            <a:ext cx="9713842" cy="5467322"/>
          </a:xfrm>
          <a:prstGeom prst="rect">
            <a:avLst/>
          </a:prstGeom>
          <a:noFill/>
          <a:ln w="9525">
            <a:solidFill>
              <a:schemeClr val="tx1"/>
            </a:solidFill>
            <a:miter lim="800000"/>
            <a:headEnd/>
            <a:tailEnd/>
          </a:ln>
        </p:spPr>
      </p:pic>
      <p:sp>
        <p:nvSpPr>
          <p:cNvPr id="1924" name="Rectangle 2"/>
          <p:cNvSpPr txBox="1">
            <a:spLocks noChangeArrowheads="1"/>
          </p:cNvSpPr>
          <p:nvPr/>
        </p:nvSpPr>
        <p:spPr>
          <a:xfrm>
            <a:off x="1139688" y="25841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925" name="テキスト ボックス 15"/>
          <p:cNvSpPr txBox="1"/>
          <p:nvPr/>
        </p:nvSpPr>
        <p:spPr>
          <a:xfrm>
            <a:off x="6096000" y="1250299"/>
            <a:ext cx="4373217" cy="1869743"/>
          </a:xfrm>
          <a:prstGeom prst="rect">
            <a:avLst/>
          </a:prstGeom>
          <a:solidFill>
            <a:schemeClr val="bg1"/>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主な日常生活上の活動</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週間計画を作成するにあたり重要になる日常生活上の行動や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特記事項で、週間計画表に記載しきれなかった情報を記載する。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一日の生活の中で習慣化していることがあれば記載する。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家族や近隣、ボランティア等のかかわりや不在の時間帯等に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利用者が自ら選んで実施しているプライベートな活動であっ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て、週間計画表に記載されていない日々の生活、余暇活動や趣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味等について記載する。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利用者の強みやできること、楽しみ、生活の豊かさに着目し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て記載する。</a:t>
            </a:r>
          </a:p>
        </p:txBody>
      </p:sp>
      <p:sp>
        <p:nvSpPr>
          <p:cNvPr id="1926" name="テキスト ボックス 16"/>
          <p:cNvSpPr txBox="1"/>
          <p:nvPr/>
        </p:nvSpPr>
        <p:spPr>
          <a:xfrm>
            <a:off x="1915077" y="1268951"/>
            <a:ext cx="3774642" cy="2516073"/>
          </a:xfrm>
          <a:prstGeom prst="rect">
            <a:avLst/>
          </a:prstGeom>
          <a:solidFill>
            <a:schemeClr val="bg1">
              <a:alpha val="75000"/>
            </a:schemeClr>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週間計画表</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現時点での一週間の生活実態の全体を把握できるよう、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できるだけ具体的に記入する。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公的支援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障害福祉サービス、介護保険等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とその他の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インフォーマルサービス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の違いがわかるように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起床から就寝までの一日の生活の流れについて、支援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を受けている時間だけでなく、自分で過ごす時間</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内容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家族や近隣、ボランティア等が支援している時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間</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誰が、何を支援しているか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もできるだけ切れ目な</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く記載する。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個々の内容について、誰が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家族など</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支援しているか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夜間・土日は家族がいるからといってサービスが必要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ないとは限らない。家族の介護状況等も記載する。</a:t>
            </a:r>
          </a:p>
        </p:txBody>
      </p:sp>
      <p:sp>
        <p:nvSpPr>
          <p:cNvPr id="1927" name="テキスト ボックス 7"/>
          <p:cNvSpPr txBox="1"/>
          <p:nvPr/>
        </p:nvSpPr>
        <p:spPr>
          <a:xfrm>
            <a:off x="6096000" y="3419181"/>
            <a:ext cx="4373216" cy="1708160"/>
          </a:xfrm>
          <a:prstGeom prst="rect">
            <a:avLst/>
          </a:prstGeom>
          <a:solidFill>
            <a:schemeClr val="bg1"/>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週単位以外のサービス</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隔週・不定期に利用しているサービスについて記載する。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医療機関等への受診状況などもここに記載する。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週間計画表に記載されていない継続的な支援、サービスについて記</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利用者の状態や環境が変化することによって一時的に必要となる</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利用者が自ら選んで実施している「主な日常生活上の活動と異なり、</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相談支援専門員や市町村行政担当者、サービス提供事業所等が手配</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しているものを記載する。</a:t>
            </a:r>
          </a:p>
        </p:txBody>
      </p:sp>
      <p:sp>
        <p:nvSpPr>
          <p:cNvPr id="1928" name="テキスト ボックス 8"/>
          <p:cNvSpPr txBox="1"/>
          <p:nvPr/>
        </p:nvSpPr>
        <p:spPr>
          <a:xfrm>
            <a:off x="1915077" y="5515840"/>
            <a:ext cx="8673409" cy="646331"/>
          </a:xfrm>
          <a:prstGeom prst="rect">
            <a:avLst/>
          </a:prstGeom>
          <a:noFill/>
          <a:ln w="57150">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サービス等利用計画を作成し、障害福祉サービスを提供することによって利用者はどうような生活を目指すのか、中立公平な視点で、相談支援専門員の専門職と</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itchFamily="50" charset="-128"/>
                <a:ea typeface="メイリオ" pitchFamily="50" charset="-128"/>
                <a:cs typeface="メイリオ"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しての総合的判断を記載する。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計画作成の必要性、サービス提供の根拠が客観的にわかるよう、明快かつ簡潔に記載する。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利用者・家族・関係機関等からの情報にはないが相談支援専門員として気になる点、注目すべき点、必要と考える事項等について記載する。 </a:t>
            </a:r>
          </a:p>
        </p:txBody>
      </p:sp>
      <p:sp>
        <p:nvSpPr>
          <p:cNvPr id="1929" name="テキスト ボックス 1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』(p.24-p.25)</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9618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 name="タイトル 1"/>
          <p:cNvSpPr>
            <a:spLocks noGrp="1"/>
          </p:cNvSpPr>
          <p:nvPr>
            <p:ph type="title"/>
          </p:nvPr>
        </p:nvSpPr>
        <p:spPr>
          <a:xfrm>
            <a:off x="90835" y="156784"/>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実務においては</a:t>
            </a:r>
          </a:p>
        </p:txBody>
      </p:sp>
      <p:sp>
        <p:nvSpPr>
          <p:cNvPr id="1937" name="コンテンツ プレースホルダー 2"/>
          <p:cNvSpPr txBox="1"/>
          <p:nvPr/>
        </p:nvSpPr>
        <p:spPr>
          <a:xfrm>
            <a:off x="1364549" y="1288702"/>
            <a:ext cx="9473498" cy="4409452"/>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実践において最初から完璧は難しい。</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目指すべきところをとらえてください。</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本人への説明、確認、</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その後の変更・更新を繰り返していくことが大事です。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93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9" name="直線コネクタ 2"/>
          <p:cNvCxnSpPr>
            <a:cxnSpLocks/>
          </p:cNvCxnSpPr>
          <p:nvPr/>
        </p:nvCxnSpPr>
        <p:spPr>
          <a:xfrm>
            <a:off x="737860" y="1991753"/>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76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 name="角丸四角形 2"/>
          <p:cNvSpPr/>
          <p:nvPr/>
        </p:nvSpPr>
        <p:spPr>
          <a:xfrm>
            <a:off x="1857102" y="426128"/>
            <a:ext cx="8524149" cy="6036815"/>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希望する生活</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11:20</a:t>
            </a:r>
            <a:r>
              <a:rPr lang="ja-JP" altLang="en-US" sz="4800" b="1" dirty="0">
                <a:latin typeface="メイリオ" panose="020B0604030504040204" pitchFamily="50" charset="-128"/>
                <a:ea typeface="メイリオ" panose="020B0604030504040204" pitchFamily="50" charset="-128"/>
              </a:rPr>
              <a:t> ～ </a:t>
            </a:r>
            <a:r>
              <a:rPr lang="en-US" altLang="ja-JP" sz="4800" b="1" dirty="0">
                <a:latin typeface="メイリオ" panose="020B0604030504040204" pitchFamily="50" charset="-128"/>
                <a:ea typeface="メイリオ" panose="020B0604030504040204" pitchFamily="50" charset="-128"/>
              </a:rPr>
              <a:t>11:50</a:t>
            </a:r>
            <a:endParaRPr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1276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7B4B428-5A52-92C0-6B6F-C28B8774B754}"/>
              </a:ext>
            </a:extLst>
          </p:cNvPr>
          <p:cNvPicPr>
            <a:picLocks noChangeAspect="1"/>
          </p:cNvPicPr>
          <p:nvPr/>
        </p:nvPicPr>
        <p:blipFill>
          <a:blip r:embed="rId3"/>
          <a:stretch>
            <a:fillRect/>
          </a:stretch>
        </p:blipFill>
        <p:spPr>
          <a:xfrm>
            <a:off x="198934" y="136477"/>
            <a:ext cx="7009001" cy="3496235"/>
          </a:xfrm>
          <a:prstGeom prst="rect">
            <a:avLst/>
          </a:prstGeom>
        </p:spPr>
      </p:pic>
      <p:pic>
        <p:nvPicPr>
          <p:cNvPr id="5" name="図 4">
            <a:extLst>
              <a:ext uri="{FF2B5EF4-FFF2-40B4-BE49-F238E27FC236}">
                <a16:creationId xmlns:a16="http://schemas.microsoft.com/office/drawing/2014/main" id="{DB1150F8-60EA-2132-6661-B087AD4A5F0D}"/>
              </a:ext>
            </a:extLst>
          </p:cNvPr>
          <p:cNvPicPr>
            <a:picLocks noChangeAspect="1"/>
          </p:cNvPicPr>
          <p:nvPr/>
        </p:nvPicPr>
        <p:blipFill>
          <a:blip r:embed="rId4"/>
          <a:stretch>
            <a:fillRect/>
          </a:stretch>
        </p:blipFill>
        <p:spPr>
          <a:xfrm>
            <a:off x="4908176" y="3006344"/>
            <a:ext cx="6992471" cy="3703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矢印イラスト - フリーの手書き・可愛い無料素材 - チコデザ">
            <a:extLst>
              <a:ext uri="{FF2B5EF4-FFF2-40B4-BE49-F238E27FC236}">
                <a16:creationId xmlns:a16="http://schemas.microsoft.com/office/drawing/2014/main" id="{0D402208-0267-A686-2ED4-E25E66891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20811">
            <a:off x="1691821" y="3519499"/>
            <a:ext cx="3819525" cy="220965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A7518BB-F1C3-F706-DDF7-7B9657239210}"/>
              </a:ext>
            </a:extLst>
          </p:cNvPr>
          <p:cNvSpPr txBox="1"/>
          <p:nvPr/>
        </p:nvSpPr>
        <p:spPr>
          <a:xfrm>
            <a:off x="6305267" y="95534"/>
            <a:ext cx="1610435" cy="369332"/>
          </a:xfrm>
          <a:prstGeom prst="rect">
            <a:avLst/>
          </a:prstGeom>
          <a:solidFill>
            <a:schemeClr val="accent4">
              <a:lumMod val="40000"/>
              <a:lumOff val="60000"/>
            </a:schemeClr>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ニーズ整理表</a:t>
            </a:r>
          </a:p>
        </p:txBody>
      </p:sp>
      <p:sp>
        <p:nvSpPr>
          <p:cNvPr id="12" name="テキスト ボックス 11">
            <a:extLst>
              <a:ext uri="{FF2B5EF4-FFF2-40B4-BE49-F238E27FC236}">
                <a16:creationId xmlns:a16="http://schemas.microsoft.com/office/drawing/2014/main" id="{16E5AC4E-7DD2-9BAE-11D4-17712D413138}"/>
              </a:ext>
            </a:extLst>
          </p:cNvPr>
          <p:cNvSpPr txBox="1"/>
          <p:nvPr/>
        </p:nvSpPr>
        <p:spPr>
          <a:xfrm>
            <a:off x="9255458" y="2759122"/>
            <a:ext cx="2645390" cy="369332"/>
          </a:xfrm>
          <a:prstGeom prst="rect">
            <a:avLst/>
          </a:prstGeom>
          <a:solidFill>
            <a:schemeClr val="accent2">
              <a:lumMod val="40000"/>
              <a:lumOff val="60000"/>
            </a:schemeClr>
          </a:solid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サービス等利用計画</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55C67F7-9411-85CE-7D9C-26B206ECB26F}"/>
              </a:ext>
            </a:extLst>
          </p:cNvPr>
          <p:cNvSpPr txBox="1"/>
          <p:nvPr/>
        </p:nvSpPr>
        <p:spPr>
          <a:xfrm>
            <a:off x="645459" y="2998694"/>
            <a:ext cx="726141" cy="523220"/>
          </a:xfrm>
          <a:prstGeom prst="rect">
            <a:avLst/>
          </a:prstGeom>
          <a:noFill/>
          <a:ln>
            <a:noFill/>
          </a:ln>
        </p:spPr>
        <p:txBody>
          <a:bodyPr wrap="square" rtlCol="0">
            <a:spAutoFit/>
          </a:bodyPr>
          <a:lstStyle/>
          <a:p>
            <a:r>
              <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a:t>
            </a:r>
          </a:p>
        </p:txBody>
      </p:sp>
      <p:sp>
        <p:nvSpPr>
          <p:cNvPr id="3" name="テキスト ボックス 2">
            <a:extLst>
              <a:ext uri="{FF2B5EF4-FFF2-40B4-BE49-F238E27FC236}">
                <a16:creationId xmlns:a16="http://schemas.microsoft.com/office/drawing/2014/main" id="{AA27EF84-B2FC-B672-6FA3-E90748A21C41}"/>
              </a:ext>
            </a:extLst>
          </p:cNvPr>
          <p:cNvSpPr txBox="1"/>
          <p:nvPr/>
        </p:nvSpPr>
        <p:spPr>
          <a:xfrm>
            <a:off x="4818530" y="2411506"/>
            <a:ext cx="726141" cy="523220"/>
          </a:xfrm>
          <a:prstGeom prst="rect">
            <a:avLst/>
          </a:prstGeom>
          <a:noFill/>
          <a:ln>
            <a:noFill/>
          </a:ln>
        </p:spPr>
        <p:txBody>
          <a:bodyPr wrap="square" rtlCol="0">
            <a:spAutoFit/>
          </a:bodyPr>
          <a:lstStyle/>
          <a:p>
            <a:r>
              <a:rPr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A912212-0E80-A98C-8DD7-45545BEBAE69}"/>
              </a:ext>
            </a:extLst>
          </p:cNvPr>
          <p:cNvSpPr txBox="1"/>
          <p:nvPr/>
        </p:nvSpPr>
        <p:spPr>
          <a:xfrm>
            <a:off x="6378388" y="2505635"/>
            <a:ext cx="726141" cy="523220"/>
          </a:xfrm>
          <a:prstGeom prst="rect">
            <a:avLst/>
          </a:prstGeom>
          <a:noFill/>
          <a:ln>
            <a:noFill/>
          </a:ln>
        </p:spPr>
        <p:txBody>
          <a:bodyPr wrap="square" rtlCol="0">
            <a:spAutoFit/>
          </a:bodyPr>
          <a:lstStyle/>
          <a:p>
            <a:r>
              <a:rPr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EA01D88-4EF2-7BFA-B5CD-63499E038E4B}"/>
              </a:ext>
            </a:extLst>
          </p:cNvPr>
          <p:cNvSpPr txBox="1"/>
          <p:nvPr/>
        </p:nvSpPr>
        <p:spPr>
          <a:xfrm>
            <a:off x="268941" y="4881282"/>
            <a:ext cx="2796988"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「ニーズ整理表」を活用しながら、「サービス等利用計画」を作成しましょう！</a:t>
            </a:r>
          </a:p>
        </p:txBody>
      </p:sp>
    </p:spTree>
    <p:extLst>
      <p:ext uri="{BB962C8B-B14F-4D97-AF65-F5344CB8AC3E}">
        <p14:creationId xmlns:p14="http://schemas.microsoft.com/office/powerpoint/2010/main" val="1227447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954" name="Picture 3"/>
          <p:cNvPicPr>
            <a:picLocks noChangeAspect="1" noChangeArrowheads="1"/>
          </p:cNvPicPr>
          <p:nvPr/>
        </p:nvPicPr>
        <p:blipFill>
          <a:blip r:embed="rId3"/>
          <a:stretch>
            <a:fillRect/>
          </a:stretch>
        </p:blipFill>
        <p:spPr>
          <a:xfrm>
            <a:off x="795131" y="1040222"/>
            <a:ext cx="10395983" cy="4993216"/>
          </a:xfrm>
          <a:prstGeom prst="rect">
            <a:avLst/>
          </a:prstGeom>
          <a:noFill/>
          <a:ln w="9525">
            <a:solidFill>
              <a:schemeClr val="tx1"/>
            </a:solidFill>
            <a:miter lim="800000"/>
            <a:headEnd/>
            <a:tailEnd/>
          </a:ln>
          <a:effectLst/>
        </p:spPr>
      </p:pic>
      <p:sp>
        <p:nvSpPr>
          <p:cNvPr id="1955" name="正方形/長方形 1"/>
          <p:cNvSpPr/>
          <p:nvPr/>
        </p:nvSpPr>
        <p:spPr>
          <a:xfrm>
            <a:off x="2206962" y="2208362"/>
            <a:ext cx="8869355" cy="750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403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2" name="タイトル 1"/>
          <p:cNvSpPr>
            <a:spLocks noGrp="1"/>
          </p:cNvSpPr>
          <p:nvPr>
            <p:ph type="title"/>
          </p:nvPr>
        </p:nvSpPr>
        <p:spPr>
          <a:xfrm>
            <a:off x="167309" y="92766"/>
            <a:ext cx="7916517" cy="940904"/>
          </a:xfrm>
        </p:spPr>
        <p:txBody>
          <a:bodyPr>
            <a:normAutofit/>
          </a:bodyPr>
          <a:lstStyle/>
          <a:p>
            <a:r>
              <a:rPr lang="ja-JP" altLang="en-US" b="1" dirty="0">
                <a:latin typeface="メイリオ" panose="020B0604030504040204" pitchFamily="50" charset="-128"/>
                <a:ea typeface="メイリオ" panose="020B0604030504040204" pitchFamily="50" charset="-128"/>
              </a:rPr>
              <a:t>希望する生活</a:t>
            </a:r>
          </a:p>
        </p:txBody>
      </p:sp>
      <p:sp>
        <p:nvSpPr>
          <p:cNvPr id="1963" name="コンテンツ プレースホルダー 2"/>
          <p:cNvSpPr>
            <a:spLocks noGrp="1"/>
          </p:cNvSpPr>
          <p:nvPr>
            <p:ph idx="1"/>
          </p:nvPr>
        </p:nvSpPr>
        <p:spPr>
          <a:xfrm>
            <a:off x="167309" y="1541339"/>
            <a:ext cx="11640377" cy="5223893"/>
          </a:xfrm>
        </p:spPr>
        <p:txBody>
          <a:bodyPr>
            <a:normAutofit/>
          </a:bodyPr>
          <a:lstStyle/>
          <a:p>
            <a:pPr marL="0" indent="0">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県二さんの望む暮らしは一体どんな生活像でしょうか。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cxnSp>
        <p:nvCxnSpPr>
          <p:cNvPr id="196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65" name="直線コネクタ 2"/>
          <p:cNvCxnSpPr>
            <a:cxnSpLocks/>
          </p:cNvCxnSpPr>
          <p:nvPr/>
        </p:nvCxnSpPr>
        <p:spPr>
          <a:xfrm>
            <a:off x="286400" y="154133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6" name="直線コネクタ 3"/>
          <p:cNvCxnSpPr>
            <a:cxnSpLocks/>
          </p:cNvCxnSpPr>
          <p:nvPr/>
        </p:nvCxnSpPr>
        <p:spPr>
          <a:xfrm>
            <a:off x="167309" y="2764043"/>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67" name="テキスト ボックス 15"/>
          <p:cNvSpPr txBox="1"/>
          <p:nvPr/>
        </p:nvSpPr>
        <p:spPr>
          <a:xfrm>
            <a:off x="431633" y="2269229"/>
            <a:ext cx="11328734" cy="4401205"/>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利用者が希望する生活の全体像を記載する</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「こんなふうに生活したい」「こんなことをやってみたい」等</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lang="ja-JP" altLang="en-US" sz="2800" dirty="0">
                <a:solidFill>
                  <a:prstClr val="black"/>
                </a:solidFill>
                <a:latin typeface="メイリオ" pitchFamily="50" charset="-128"/>
                <a:ea typeface="メイリオ" pitchFamily="50" charset="-128"/>
                <a:cs typeface="メイリオ" pitchFamily="50" charset="-128"/>
              </a:rPr>
              <a:t>。</a:t>
            </a:r>
            <a:endPar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利用者の困り感を利用者と共有した上で、</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できるだけ利用者の言葉や表現を使い、前向きな表現で記載する。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抽象的な表現は避ける。</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例「安定した生活がしたい。」</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家族の意向を記載する場合、利用者の意向と明確に区別し</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誰の意向か明示する。内容的に家族の意向に偏らないように記載し、</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特に利用者と家族の意向が異なる場合には留意する。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利用者・家族が希望する生活を具体的にイメージしたことを</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確認した上で記載する。</a:t>
            </a:r>
          </a:p>
        </p:txBody>
      </p:sp>
    </p:spTree>
    <p:extLst>
      <p:ext uri="{BB962C8B-B14F-4D97-AF65-F5344CB8AC3E}">
        <p14:creationId xmlns:p14="http://schemas.microsoft.com/office/powerpoint/2010/main" val="801043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1975" name="コンテンツ プレースホルダー 2"/>
          <p:cNvSpPr>
            <a:spLocks noGrp="1"/>
          </p:cNvSpPr>
          <p:nvPr>
            <p:ph idx="1"/>
          </p:nvPr>
        </p:nvSpPr>
        <p:spPr>
          <a:xfrm>
            <a:off x="600974" y="2316734"/>
            <a:ext cx="11290852" cy="2401913"/>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改めて本人の視点に立って、</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希望する生活を言語化しましょう。　</a:t>
            </a:r>
            <a:r>
              <a:rPr lang="en-US" altLang="ja-JP" sz="3600" b="1" dirty="0">
                <a:solidFill>
                  <a:prstClr val="black"/>
                </a:solidFill>
                <a:latin typeface="メイリオ" panose="020B0604030504040204" pitchFamily="50" charset="-128"/>
                <a:ea typeface="メイリオ" panose="020B0604030504040204" pitchFamily="50" charset="-128"/>
              </a:rPr>
              <a:t>20</a:t>
            </a:r>
            <a:r>
              <a:rPr lang="ja-JP" altLang="en-US" sz="3600" b="1" dirty="0">
                <a:solidFill>
                  <a:prstClr val="black"/>
                </a:solidFill>
                <a:latin typeface="メイリオ" panose="020B0604030504040204" pitchFamily="50" charset="-128"/>
                <a:ea typeface="メイリオ" panose="020B0604030504040204" pitchFamily="50" charset="-128"/>
              </a:rPr>
              <a:t>分</a:t>
            </a: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197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77" name="タイトル 1"/>
          <p:cNvSpPr txBox="1"/>
          <p:nvPr/>
        </p:nvSpPr>
        <p:spPr>
          <a:xfrm>
            <a:off x="3418139" y="492988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：50まで</a:t>
            </a:r>
          </a:p>
        </p:txBody>
      </p:sp>
    </p:spTree>
    <p:extLst>
      <p:ext uri="{BB962C8B-B14F-4D97-AF65-F5344CB8AC3E}">
        <p14:creationId xmlns:p14="http://schemas.microsoft.com/office/powerpoint/2010/main" val="145500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itchFamily="50" charset="-128"/>
                <a:ea typeface="メイリオ" pitchFamily="50" charset="-128"/>
                <a:cs typeface="メイリオ" pitchFamily="50" charset="-128"/>
              </a:rPr>
              <a:t>演習における獲得目標とポイント</a:t>
            </a:r>
          </a:p>
        </p:txBody>
      </p:sp>
      <p:graphicFrame>
        <p:nvGraphicFramePr>
          <p:cNvPr id="1455" name="表 2"/>
          <p:cNvGraphicFramePr>
            <a:graphicFrameLocks noGrp="1"/>
          </p:cNvGraphicFramePr>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メイリオ" panose="020B0604030504040204" pitchFamily="50" charset="-128"/>
                          <a:ea typeface="メイリオ" panose="020B0604030504040204" pitchFamily="50"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a:rPr>
                        <a:t>事例を通じて、ケアマネジメント手法を用いた個別相談支援、サービス等利用計画作成、モニタリングの実務を具体的に理解する。</a:t>
                      </a:r>
                      <a:endParaRPr kumimoji="1" lang="en-US" altLang="ja-JP" sz="2000" b="1" dirty="0">
                        <a:latin typeface="メイリオ" panose="020B0604030504040204" pitchFamily="50" charset="-128"/>
                        <a:ea typeface="メイリオ" panose="020B0604030504040204" pitchFamily="50" charset="-128"/>
                        <a:cs typeface="メイリオ"/>
                      </a:endParaRPr>
                    </a:p>
                    <a:p>
                      <a:r>
                        <a:rPr kumimoji="1" lang="ja-JP" altLang="en-US" sz="2000" b="1" dirty="0">
                          <a:latin typeface="メイリオ" panose="020B0604030504040204" pitchFamily="50" charset="-128"/>
                          <a:ea typeface="メイリオ" panose="020B0604030504040204" pitchFamily="50" charset="-128"/>
                          <a:cs typeface="メイリオ"/>
                        </a:rPr>
                        <a:t>（他者に説明できる）</a:t>
                      </a:r>
                      <a:endParaRPr lang="ja-JP" altLang="en-US" sz="2000" b="1" dirty="0">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ポイント</a:t>
                      </a: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① 共通講義で学んだ知識や価値・倫理が実際の場面にどのように</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あらわれ、活かされるかを体験的に理解する。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②</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個別相談支援（ケアマネジメント）の具体的な展開方法を体験する。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③</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グループワークを通じ、チーム支援の重要性と効果、グループ討議</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の基礎的技術を体験的に理解する。</a:t>
                      </a:r>
                      <a:endParaRPr lang="ja-JP" altLang="en-US" sz="2000" b="1" dirty="0">
                        <a:solidFill>
                          <a:schemeClr val="bg2">
                            <a:lumMod val="25000"/>
                          </a:schemeClr>
                        </a:solidFill>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754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 name="角丸四角形 2"/>
          <p:cNvSpPr/>
          <p:nvPr/>
        </p:nvSpPr>
        <p:spPr>
          <a:xfrm>
            <a:off x="603849" y="1164566"/>
            <a:ext cx="10895162" cy="3901078"/>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	</a:t>
            </a:r>
            <a:r>
              <a:rPr lang="ja-JP" altLang="en-US" sz="4800" b="1" dirty="0">
                <a:latin typeface="メイリオ" panose="020B0604030504040204" pitchFamily="50" charset="-128"/>
                <a:ea typeface="メイリオ" panose="020B0604030504040204" pitchFamily="50" charset="-128"/>
              </a:rPr>
              <a:t>総合的な援助の方針を考える</a:t>
            </a:r>
            <a:r>
              <a:rPr lang="en-US" altLang="ja-JP" sz="4800" b="1" dirty="0">
                <a:latin typeface="メイリオ" panose="020B0604030504040204" pitchFamily="50" charset="-128"/>
                <a:ea typeface="メイリオ" panose="020B0604030504040204" pitchFamily="50" charset="-128"/>
              </a:rPr>
              <a:t>】</a:t>
            </a:r>
          </a:p>
          <a:p>
            <a:pPr algn="ctr"/>
            <a:endParaRPr 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12</a:t>
            </a:r>
            <a:r>
              <a:rPr lang="ja-JP" altLang="en-US" sz="4800" b="1" dirty="0">
                <a:latin typeface="メイリオ" panose="020B0604030504040204" pitchFamily="50" charset="-128"/>
                <a:ea typeface="メイリオ" panose="020B0604030504040204" pitchFamily="50" charset="-128"/>
              </a:rPr>
              <a:t>：50～</a:t>
            </a:r>
            <a:r>
              <a:rPr lang="en-US" altLang="ja-JP" sz="4800" b="1" dirty="0">
                <a:latin typeface="メイリオ" panose="020B0604030504040204" pitchFamily="50" charset="-128"/>
                <a:ea typeface="メイリオ" panose="020B0604030504040204" pitchFamily="50" charset="-128"/>
              </a:rPr>
              <a:t>13</a:t>
            </a:r>
            <a:r>
              <a:rPr lang="ja-JP" altLang="en-US" sz="4800" b="1" dirty="0">
                <a:latin typeface="メイリオ" panose="020B0604030504040204" pitchFamily="50" charset="-128"/>
                <a:ea typeface="メイリオ" panose="020B0604030504040204" pitchFamily="50" charset="-128"/>
              </a:rPr>
              <a:t>：30</a:t>
            </a:r>
            <a:endParaRPr lang="en-US" altLang="ja-JP"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8163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999" name="Picture 3"/>
          <p:cNvPicPr>
            <a:picLocks noChangeAspect="1" noChangeArrowheads="1"/>
          </p:cNvPicPr>
          <p:nvPr/>
        </p:nvPicPr>
        <p:blipFill>
          <a:blip r:embed="rId3"/>
          <a:stretch>
            <a:fillRect/>
          </a:stretch>
        </p:blipFill>
        <p:spPr>
          <a:xfrm>
            <a:off x="795131" y="1208087"/>
            <a:ext cx="10395983" cy="4993216"/>
          </a:xfrm>
          <a:prstGeom prst="rect">
            <a:avLst/>
          </a:prstGeom>
          <a:noFill/>
          <a:ln w="9525">
            <a:solidFill>
              <a:schemeClr val="tx1"/>
            </a:solidFill>
            <a:miter lim="800000"/>
            <a:headEnd/>
            <a:tailEnd/>
          </a:ln>
          <a:effectLst/>
        </p:spPr>
      </p:pic>
      <p:sp>
        <p:nvSpPr>
          <p:cNvPr id="2000" name="正方形/長方形 1"/>
          <p:cNvSpPr/>
          <p:nvPr/>
        </p:nvSpPr>
        <p:spPr>
          <a:xfrm>
            <a:off x="2215588" y="3071004"/>
            <a:ext cx="8869355" cy="465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3271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総合的な援助の方針：支援の方向性を考える</a:t>
            </a:r>
          </a:p>
        </p:txBody>
      </p:sp>
      <p:cxnSp>
        <p:nvCxnSpPr>
          <p:cNvPr id="200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09" name="コンテンツ プレースホルダー 2"/>
          <p:cNvSpPr txBox="1"/>
          <p:nvPr/>
        </p:nvSpPr>
        <p:spPr>
          <a:xfrm>
            <a:off x="331211" y="1016360"/>
            <a:ext cx="11786152" cy="784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支援の方向性のポイント</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10" name="四角形: 角を丸くする 5"/>
          <p:cNvSpPr/>
          <p:nvPr/>
        </p:nvSpPr>
        <p:spPr>
          <a:xfrm>
            <a:off x="588629" y="1821317"/>
            <a:ext cx="11271315" cy="47207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①</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アセスメントにより抽出された「支援課題」をふまえ、相談支援専門員の立場から「対応・方針」を見立てたもので、支援の指針となるものである。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②</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支援にかかわる関係機関で共通の目指すべき方向性として記載する。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③</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利用者や家族が持っている力、強み、できること、エンパワメントを意識し、一方的に援助して終わるのではなく、援助することで強みやできることが増える方針を記載する。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④</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表現が抽象的でなく、サービス提供事業所が個別支援計画の方向性やサービス内容を決める際にも参考にしやすいように記載する。</a:t>
            </a:r>
          </a:p>
        </p:txBody>
      </p:sp>
      <p:cxnSp>
        <p:nvCxnSpPr>
          <p:cNvPr id="2011" name="直線コネクタ 9"/>
          <p:cNvCxnSpPr>
            <a:cxnSpLocks/>
          </p:cNvCxnSpPr>
          <p:nvPr/>
        </p:nvCxnSpPr>
        <p:spPr>
          <a:xfrm>
            <a:off x="346652" y="1046989"/>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93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019" name="コンテンツ プレースホルダー 2"/>
          <p:cNvSpPr>
            <a:spLocks noGrp="1"/>
          </p:cNvSpPr>
          <p:nvPr>
            <p:ph idx="1"/>
          </p:nvPr>
        </p:nvSpPr>
        <p:spPr>
          <a:xfrm>
            <a:off x="600974" y="2316734"/>
            <a:ext cx="11290852" cy="2401913"/>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総合的な援助の方針を言語化する。　３５分</a:t>
            </a: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02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21" name="タイトル 1"/>
          <p:cNvSpPr txBox="1"/>
          <p:nvPr/>
        </p:nvSpPr>
        <p:spPr>
          <a:xfrm>
            <a:off x="3418139" y="492988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３</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：30まで</a:t>
            </a:r>
          </a:p>
        </p:txBody>
      </p:sp>
    </p:spTree>
    <p:extLst>
      <p:ext uri="{BB962C8B-B14F-4D97-AF65-F5344CB8AC3E}">
        <p14:creationId xmlns:p14="http://schemas.microsoft.com/office/powerpoint/2010/main" val="1101575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 name="角丸四角形 2"/>
          <p:cNvSpPr/>
          <p:nvPr/>
        </p:nvSpPr>
        <p:spPr>
          <a:xfrm>
            <a:off x="845389" y="1244329"/>
            <a:ext cx="9710572" cy="4113337"/>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en-US" altLang="ja-JP" sz="4800" b="1" dirty="0" err="1">
                <a:latin typeface="メイリオ" panose="020B0604030504040204" pitchFamily="50" charset="-128"/>
                <a:ea typeface="メイリオ" panose="020B0604030504040204" pitchFamily="50" charset="-128"/>
              </a:rPr>
              <a:t>長期目標</a:t>
            </a:r>
            <a:r>
              <a:rPr lang="en-US" altLang="ja-JP" sz="4800" b="1" dirty="0">
                <a:latin typeface="メイリオ" panose="020B0604030504040204" pitchFamily="50" charset="-128"/>
                <a:ea typeface="メイリオ" panose="020B0604030504040204" pitchFamily="50" charset="-128"/>
              </a:rPr>
              <a:t>・</a:t>
            </a:r>
          </a:p>
          <a:p>
            <a:pPr algn="ctr"/>
            <a:r>
              <a:rPr lang="en-US" altLang="ja-JP" sz="4800" b="1" dirty="0" err="1">
                <a:latin typeface="メイリオ" panose="020B0604030504040204" pitchFamily="50" charset="-128"/>
                <a:ea typeface="メイリオ" panose="020B0604030504040204" pitchFamily="50" charset="-128"/>
              </a:rPr>
              <a:t>短期目標を</a:t>
            </a:r>
            <a:r>
              <a:rPr lang="ja-JP" altLang="en-US" sz="4800" b="1" dirty="0">
                <a:latin typeface="メイリオ" panose="020B0604030504040204" pitchFamily="50" charset="-128"/>
                <a:ea typeface="メイリオ" panose="020B0604030504040204" pitchFamily="50" charset="-128"/>
              </a:rPr>
              <a:t>考える</a:t>
            </a:r>
            <a:r>
              <a:rPr lang="en-US" altLang="ja-JP" sz="4800" b="1" dirty="0">
                <a:latin typeface="メイリオ" panose="020B0604030504040204" pitchFamily="50" charset="-128"/>
                <a:ea typeface="メイリオ" panose="020B0604030504040204" pitchFamily="50" charset="-128"/>
              </a:rPr>
              <a:t>】</a:t>
            </a: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13</a:t>
            </a:r>
            <a:r>
              <a:rPr lang="ja-JP" altLang="en-US" sz="4800" b="1" dirty="0">
                <a:latin typeface="メイリオ" panose="020B0604030504040204" pitchFamily="50" charset="-128"/>
                <a:ea typeface="メイリオ" panose="020B0604030504040204" pitchFamily="50" charset="-128"/>
              </a:rPr>
              <a:t>：30</a:t>
            </a:r>
            <a:r>
              <a:rPr lang="en-US" altLang="ja-JP" sz="4800" b="1" dirty="0">
                <a:latin typeface="メイリオ" panose="020B0604030504040204" pitchFamily="50" charset="-128"/>
                <a:ea typeface="メイリオ" panose="020B0604030504040204" pitchFamily="50" charset="-128"/>
              </a:rPr>
              <a:t>~14</a:t>
            </a:r>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55</a:t>
            </a:r>
          </a:p>
        </p:txBody>
      </p:sp>
    </p:spTree>
    <p:extLst>
      <p:ext uri="{BB962C8B-B14F-4D97-AF65-F5344CB8AC3E}">
        <p14:creationId xmlns:p14="http://schemas.microsoft.com/office/powerpoint/2010/main" val="2359663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 name="タイトル 1"/>
          <p:cNvSpPr>
            <a:spLocks noGrp="1"/>
          </p:cNvSpPr>
          <p:nvPr>
            <p:ph type="title"/>
          </p:nvPr>
        </p:nvSpPr>
        <p:spPr>
          <a:xfrm>
            <a:off x="122290" y="130529"/>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プランニング </a:t>
            </a:r>
            <a:r>
              <a:rPr lang="en-US" altLang="ja-JP" sz="2400" b="1" dirty="0">
                <a:latin typeface="メイリオ"/>
                <a:ea typeface="メイリオ"/>
                <a:cs typeface="メイリオ"/>
              </a:rPr>
              <a:t>– </a:t>
            </a:r>
            <a:r>
              <a:rPr lang="ja-JP" altLang="en-US" sz="2400" b="1" dirty="0">
                <a:latin typeface="メイリオ"/>
                <a:ea typeface="メイリオ"/>
                <a:cs typeface="メイリオ"/>
              </a:rPr>
              <a:t>サービス調整</a:t>
            </a:r>
            <a:endParaRPr lang="ja-JP" altLang="en-US" sz="1600" b="1" dirty="0">
              <a:latin typeface="メイリオ"/>
              <a:ea typeface="メイリオ"/>
              <a:cs typeface="メイリオ"/>
            </a:endParaRPr>
          </a:p>
        </p:txBody>
      </p:sp>
      <p:grpSp>
        <p:nvGrpSpPr>
          <p:cNvPr id="2036" name="グループ化 12"/>
          <p:cNvGrpSpPr/>
          <p:nvPr/>
        </p:nvGrpSpPr>
        <p:grpSpPr>
          <a:xfrm>
            <a:off x="1523999" y="2451652"/>
            <a:ext cx="9144001" cy="2455254"/>
            <a:chOff x="117533" y="3161781"/>
            <a:chExt cx="8823568" cy="2343428"/>
          </a:xfrm>
        </p:grpSpPr>
        <p:cxnSp>
          <p:nvCxnSpPr>
            <p:cNvPr id="2037"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38"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039" name="正方形/長方形 4"/>
            <p:cNvSpPr/>
            <p:nvPr/>
          </p:nvSpPr>
          <p:spPr>
            <a:xfrm>
              <a:off x="117533" y="3191094"/>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0" name="正方形/長方形 5"/>
            <p:cNvSpPr/>
            <p:nvPr/>
          </p:nvSpPr>
          <p:spPr>
            <a:xfrm>
              <a:off x="1995185" y="3187729"/>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1"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2" name="正方形/長方形 7"/>
            <p:cNvSpPr/>
            <p:nvPr/>
          </p:nvSpPr>
          <p:spPr>
            <a:xfrm>
              <a:off x="2064249" y="4852125"/>
              <a:ext cx="1088524"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3"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4"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2045" name="カギ線コネクタ 19"/>
            <p:cNvCxnSpPr>
              <a:cxnSpLocks/>
              <a:stCxn id="2043" idx="0"/>
              <a:endCxn id="2040"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46"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2047" name="角丸四角形 49"/>
            <p:cNvSpPr/>
            <p:nvPr/>
          </p:nvSpPr>
          <p:spPr>
            <a:xfrm>
              <a:off x="4196306" y="4019087"/>
              <a:ext cx="956804" cy="469667"/>
            </a:xfrm>
            <a:prstGeom prst="roundRect">
              <a:avLst/>
            </a:prstGeom>
            <a:solidFill>
              <a:srgbClr val="00B050"/>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2048" name="正方形/長方形 50"/>
            <p:cNvSpPr/>
            <p:nvPr/>
          </p:nvSpPr>
          <p:spPr>
            <a:xfrm>
              <a:off x="5307771" y="4852125"/>
              <a:ext cx="1173909" cy="653084"/>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9" name="正方形/長方形 51"/>
            <p:cNvSpPr/>
            <p:nvPr/>
          </p:nvSpPr>
          <p:spPr>
            <a:xfrm>
              <a:off x="3264603" y="4852125"/>
              <a:ext cx="666863"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2050" name="直線コネクタ 53"/>
            <p:cNvCxnSpPr>
              <a:cxnSpLocks/>
              <a:stCxn id="2040"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51" name="正方形/長方形 54"/>
            <p:cNvSpPr/>
            <p:nvPr/>
          </p:nvSpPr>
          <p:spPr>
            <a:xfrm>
              <a:off x="4029486" y="4852125"/>
              <a:ext cx="1173909" cy="653084"/>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2052"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53"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2054"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2055" name="直線コネクタ 34"/>
            <p:cNvCxnSpPr>
              <a:cxnSpLocks/>
              <a:endCxn id="2054"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56"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2057" name="右大かっこ 18"/>
          <p:cNvSpPr/>
          <p:nvPr/>
        </p:nvSpPr>
        <p:spPr>
          <a:xfrm rot="5400000">
            <a:off x="5472112" y="1025898"/>
            <a:ext cx="339039" cy="7879377"/>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58"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59"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2060"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61" name="角丸四角形 47"/>
          <p:cNvSpPr/>
          <p:nvPr/>
        </p:nvSpPr>
        <p:spPr>
          <a:xfrm>
            <a:off x="8516679" y="5384856"/>
            <a:ext cx="3553031" cy="42004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サービス担当者会議は次の講義！</a:t>
            </a:r>
          </a:p>
        </p:txBody>
      </p:sp>
    </p:spTree>
    <p:extLst>
      <p:ext uri="{BB962C8B-B14F-4D97-AF65-F5344CB8AC3E}">
        <p14:creationId xmlns:p14="http://schemas.microsoft.com/office/powerpoint/2010/main" val="3000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069" name="Picture 3"/>
          <p:cNvPicPr>
            <a:picLocks noChangeAspect="1" noChangeArrowheads="1"/>
          </p:cNvPicPr>
          <p:nvPr/>
        </p:nvPicPr>
        <p:blipFill>
          <a:blip r:embed="rId3"/>
          <a:stretch>
            <a:fillRect/>
          </a:stretch>
        </p:blipFill>
        <p:spPr>
          <a:xfrm>
            <a:off x="795131" y="1208087"/>
            <a:ext cx="10395983" cy="4993216"/>
          </a:xfrm>
          <a:prstGeom prst="rect">
            <a:avLst/>
          </a:prstGeom>
          <a:noFill/>
          <a:ln w="9525">
            <a:solidFill>
              <a:schemeClr val="tx1"/>
            </a:solidFill>
            <a:miter lim="800000"/>
            <a:headEnd/>
            <a:tailEnd/>
          </a:ln>
          <a:effectLst/>
        </p:spPr>
      </p:pic>
      <p:sp>
        <p:nvSpPr>
          <p:cNvPr id="2070" name="正方形/長方形 1"/>
          <p:cNvSpPr/>
          <p:nvPr/>
        </p:nvSpPr>
        <p:spPr>
          <a:xfrm>
            <a:off x="2139388" y="3471782"/>
            <a:ext cx="8869355" cy="706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2570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長期目標・短期目標を考える</a:t>
            </a:r>
          </a:p>
        </p:txBody>
      </p:sp>
      <p:cxnSp>
        <p:nvCxnSpPr>
          <p:cNvPr id="207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79" name="コンテンツ プレースホルダー 2"/>
          <p:cNvSpPr txBox="1"/>
          <p:nvPr/>
        </p:nvSpPr>
        <p:spPr>
          <a:xfrm>
            <a:off x="167309" y="1612750"/>
            <a:ext cx="5382886" cy="4011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400" b="1" dirty="0">
                <a:latin typeface="メイリオ" panose="020B0604030504040204" pitchFamily="50" charset="-128"/>
                <a:ea typeface="メイリオ" panose="020B0604030504040204" pitchFamily="50" charset="-128"/>
              </a:rPr>
              <a:t> 長期目標・・・・</a:t>
            </a:r>
            <a:endParaRPr lang="en-US" altLang="ja-JP" sz="4400" b="1" dirty="0">
              <a:latin typeface="メイリオ" panose="020B0604030504040204" pitchFamily="50" charset="-128"/>
              <a:ea typeface="メイリオ" panose="020B0604030504040204" pitchFamily="50" charset="-128"/>
            </a:endParaRPr>
          </a:p>
          <a:p>
            <a:pPr marL="0" indent="0">
              <a:buNone/>
            </a:pPr>
            <a:endParaRPr lang="en-US" altLang="ja-JP" sz="4400" dirty="0">
              <a:latin typeface="メイリオ" panose="020B0604030504040204" pitchFamily="50" charset="-128"/>
              <a:ea typeface="メイリオ" panose="020B0604030504040204" pitchFamily="50" charset="-128"/>
            </a:endParaRPr>
          </a:p>
          <a:p>
            <a:pPr marL="0" indent="0">
              <a:buNone/>
            </a:pP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b="1" dirty="0">
                <a:latin typeface="メイリオ" panose="020B0604030504040204" pitchFamily="50" charset="-128"/>
                <a:ea typeface="メイリオ" panose="020B0604030504040204" pitchFamily="50" charset="-128"/>
              </a:rPr>
              <a:t> 短期目標・・・・</a:t>
            </a:r>
            <a:endParaRPr lang="en-US" altLang="ja-JP" sz="44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4400" dirty="0">
              <a:latin typeface="メイリオ" panose="020B0604030504040204" pitchFamily="50" charset="-128"/>
              <a:ea typeface="メイリオ" panose="020B0604030504040204" pitchFamily="50" charset="-128"/>
            </a:endParaRPr>
          </a:p>
        </p:txBody>
      </p:sp>
      <p:sp>
        <p:nvSpPr>
          <p:cNvPr id="2080" name="四角形: 角を丸くする 6"/>
          <p:cNvSpPr/>
          <p:nvPr/>
        </p:nvSpPr>
        <p:spPr>
          <a:xfrm>
            <a:off x="4965406" y="3552677"/>
            <a:ext cx="7059282" cy="12632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rPr>
              <a:t>長期目標を達成するための段階的で具体的な目標。</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（３か月から半年程度を目安）</a:t>
            </a:r>
            <a:endParaRPr lang="en-US" altLang="ja-JP" sz="2400" b="1" dirty="0">
              <a:latin typeface="メイリオ" panose="020B0604030504040204" pitchFamily="50" charset="-128"/>
              <a:ea typeface="メイリオ" panose="020B0604030504040204" pitchFamily="50" charset="-128"/>
            </a:endParaRPr>
          </a:p>
        </p:txBody>
      </p:sp>
      <p:sp>
        <p:nvSpPr>
          <p:cNvPr id="2081" name="四角形: 角を丸くする 7"/>
          <p:cNvSpPr/>
          <p:nvPr/>
        </p:nvSpPr>
        <p:spPr>
          <a:xfrm>
            <a:off x="5129667" y="1457983"/>
            <a:ext cx="6895020" cy="12632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rPr>
              <a:t>本人の希望する生活と総合的な援助の方針を踏まえた長期の目標。</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（概ね半年から</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年程度が目安）</a:t>
            </a:r>
            <a:endParaRPr lang="en-US" altLang="ja-JP" sz="2400" b="1" dirty="0">
              <a:latin typeface="メイリオ" panose="020B0604030504040204" pitchFamily="50" charset="-128"/>
              <a:ea typeface="メイリオ" panose="020B0604030504040204" pitchFamily="50" charset="-128"/>
            </a:endParaRPr>
          </a:p>
        </p:txBody>
      </p:sp>
      <p:cxnSp>
        <p:nvCxnSpPr>
          <p:cNvPr id="2082" name="直線コネクタ 11"/>
          <p:cNvCxnSpPr>
            <a:cxnSpLocks/>
          </p:cNvCxnSpPr>
          <p:nvPr/>
        </p:nvCxnSpPr>
        <p:spPr>
          <a:xfrm>
            <a:off x="270823" y="1612750"/>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3" name="直線コネクタ 12"/>
          <p:cNvCxnSpPr>
            <a:cxnSpLocks/>
          </p:cNvCxnSpPr>
          <p:nvPr/>
        </p:nvCxnSpPr>
        <p:spPr>
          <a:xfrm>
            <a:off x="265662" y="3842588"/>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84" name="正方形/長方形 13"/>
          <p:cNvSpPr/>
          <p:nvPr/>
        </p:nvSpPr>
        <p:spPr>
          <a:xfrm>
            <a:off x="1184205" y="5400017"/>
            <a:ext cx="10393643" cy="9307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Font typeface="Arial" panose="020B0604020202020204" pitchFamily="34" charset="0"/>
              <a:buNone/>
            </a:pPr>
            <a:r>
              <a:rPr lang="en-US" altLang="ja-JP" sz="2000" b="1" dirty="0">
                <a:solidFill>
                  <a:schemeClr val="bg1"/>
                </a:solidFill>
                <a:latin typeface="メイリオ" panose="020B0604030504040204" pitchFamily="50" charset="-128"/>
                <a:ea typeface="メイリオ" panose="020B0604030504040204" pitchFamily="50" charset="-128"/>
              </a:rPr>
              <a:t>※</a:t>
            </a:r>
            <a:r>
              <a:rPr lang="ja-JP" altLang="en-US" sz="2000" b="1" dirty="0">
                <a:solidFill>
                  <a:schemeClr val="bg1"/>
                </a:solidFill>
                <a:latin typeface="メイリオ" panose="020B0604030504040204" pitchFamily="50" charset="-128"/>
                <a:ea typeface="メイリオ" panose="020B0604030504040204" pitchFamily="50" charset="-128"/>
              </a:rPr>
              <a:t>本人の力を配慮。実現可能な目標を設定します。目標が高すぎたり、役割が多過ぎると本人も混乱し無理な計画に繋がります。</a:t>
            </a:r>
          </a:p>
        </p:txBody>
      </p:sp>
    </p:spTree>
    <p:extLst>
      <p:ext uri="{BB962C8B-B14F-4D97-AF65-F5344CB8AC3E}">
        <p14:creationId xmlns:p14="http://schemas.microsoft.com/office/powerpoint/2010/main" val="4201068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AutoShape 9"/>
          <p:cNvSpPr>
            <a:spLocks noChangeArrowheads="1"/>
          </p:cNvSpPr>
          <p:nvPr/>
        </p:nvSpPr>
        <p:spPr>
          <a:xfrm rot="1404639">
            <a:off x="5809781" y="1992142"/>
            <a:ext cx="1280161" cy="3587024"/>
          </a:xfrm>
          <a:prstGeom prst="downArrow">
            <a:avLst>
              <a:gd name="adj1" fmla="val 69704"/>
              <a:gd name="adj2" fmla="val 53283"/>
            </a:avLst>
          </a:prstGeom>
          <a:solidFill>
            <a:schemeClr val="accent2">
              <a:lumMod val="20000"/>
              <a:lumOff val="8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92" name="Line 2"/>
          <p:cNvSpPr>
            <a:spLocks noChangeShapeType="1"/>
          </p:cNvSpPr>
          <p:nvPr/>
        </p:nvSpPr>
        <p:spPr>
          <a:xfrm>
            <a:off x="2278758" y="4067231"/>
            <a:ext cx="6939361" cy="0"/>
          </a:xfrm>
          <a:prstGeom prst="line">
            <a:avLst/>
          </a:prstGeom>
          <a:noFill/>
          <a:ln w="57150">
            <a:solidFill>
              <a:schemeClr val="tx1"/>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93" name="AutoShape 3"/>
          <p:cNvSpPr>
            <a:spLocks noChangeArrowheads="1"/>
          </p:cNvSpPr>
          <p:nvPr/>
        </p:nvSpPr>
        <p:spPr>
          <a:xfrm>
            <a:off x="2870314" y="5492908"/>
            <a:ext cx="3679289" cy="1093677"/>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094" name="Oval 4"/>
          <p:cNvSpPr>
            <a:spLocks noChangeArrowheads="1"/>
          </p:cNvSpPr>
          <p:nvPr/>
        </p:nvSpPr>
        <p:spPr>
          <a:xfrm>
            <a:off x="4687267" y="913981"/>
            <a:ext cx="5873621" cy="990175"/>
          </a:xfrm>
          <a:prstGeom prst="ellipse">
            <a:avLst/>
          </a:prstGeom>
          <a:solidFill>
            <a:srgbClr val="FFFF00"/>
          </a:solidFill>
          <a:ln w="38100" algn="ctr">
            <a:noFill/>
            <a:round/>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将来はこうありたい！</a:t>
            </a:r>
          </a:p>
        </p:txBody>
      </p:sp>
      <p:sp>
        <p:nvSpPr>
          <p:cNvPr id="2095" name="AutoShape 6"/>
          <p:cNvSpPr>
            <a:spLocks noChangeArrowheads="1"/>
          </p:cNvSpPr>
          <p:nvPr/>
        </p:nvSpPr>
        <p:spPr>
          <a:xfrm rot="1359760">
            <a:off x="1641248" y="3731737"/>
            <a:ext cx="1523520" cy="2960926"/>
          </a:xfrm>
          <a:prstGeom prst="upArrow">
            <a:avLst>
              <a:gd name="adj1" fmla="val 50000"/>
              <a:gd name="adj2" fmla="val 40832"/>
            </a:avLst>
          </a:prstGeom>
          <a:solidFill>
            <a:srgbClr val="FFFF66"/>
          </a:solidFill>
          <a:ln w="76200"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096" name="Rectangle 7"/>
          <p:cNvSpPr>
            <a:spLocks noChangeArrowheads="1"/>
          </p:cNvSpPr>
          <p:nvPr/>
        </p:nvSpPr>
        <p:spPr>
          <a:xfrm>
            <a:off x="496277" y="2078166"/>
            <a:ext cx="3564963" cy="901113"/>
          </a:xfrm>
          <a:prstGeom prst="rect">
            <a:avLst/>
          </a:prstGeom>
          <a:solidFill>
            <a:srgbClr val="FFCCFF"/>
          </a:solidFill>
          <a:ln w="12700" algn="ctr">
            <a:no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魔法の呪文</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「そのためにはどうするか」</a:t>
            </a:r>
          </a:p>
        </p:txBody>
      </p:sp>
      <p:sp>
        <p:nvSpPr>
          <p:cNvPr id="2097" name="AutoShape 9"/>
          <p:cNvSpPr>
            <a:spLocks noChangeArrowheads="1"/>
          </p:cNvSpPr>
          <p:nvPr/>
        </p:nvSpPr>
        <p:spPr>
          <a:xfrm rot="1404639">
            <a:off x="8699909" y="1989222"/>
            <a:ext cx="1280161" cy="2150371"/>
          </a:xfrm>
          <a:prstGeom prst="downArrow">
            <a:avLst>
              <a:gd name="adj1" fmla="val 69704"/>
              <a:gd name="adj2" fmla="val 53283"/>
            </a:avLst>
          </a:prstGeom>
          <a:solidFill>
            <a:srgbClr val="FFCC66"/>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098" name="Text Box 11"/>
          <p:cNvSpPr txBox="1">
            <a:spLocks noChangeArrowheads="1"/>
          </p:cNvSpPr>
          <p:nvPr/>
        </p:nvSpPr>
        <p:spPr>
          <a:xfrm>
            <a:off x="6904912" y="4196525"/>
            <a:ext cx="3502080" cy="847165"/>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ズレがある小さな一歩だけど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大きな夢に近づく意味ある一歩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夢から導く目標設定</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99" name="Rectangle 15"/>
          <p:cNvSpPr>
            <a:spLocks noChangeArrowheads="1"/>
          </p:cNvSpPr>
          <p:nvPr/>
        </p:nvSpPr>
        <p:spPr>
          <a:xfrm>
            <a:off x="6527050" y="1773855"/>
            <a:ext cx="2010240"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①そのためには～</a:t>
            </a:r>
          </a:p>
        </p:txBody>
      </p:sp>
      <p:sp>
        <p:nvSpPr>
          <p:cNvPr id="2100" name="AutoShape 17"/>
          <p:cNvSpPr>
            <a:spLocks noChangeArrowheads="1"/>
          </p:cNvSpPr>
          <p:nvPr/>
        </p:nvSpPr>
        <p:spPr>
          <a:xfrm>
            <a:off x="155307" y="1072118"/>
            <a:ext cx="3791521" cy="973588"/>
          </a:xfrm>
          <a:prstGeom prst="roundRect">
            <a:avLst>
              <a:gd name="adj" fmla="val 16667"/>
            </a:avLst>
          </a:prstGeom>
          <a:solidFill>
            <a:srgbClr val="CCFFCC"/>
          </a:solidFill>
          <a:ln w="9525">
            <a:solidFill>
              <a:schemeClr val="tx1"/>
            </a:solidFill>
            <a:round/>
            <a:headEnd/>
            <a:tailEnd/>
          </a:ln>
          <a:effectLst/>
        </p:spPr>
        <p:txBody>
          <a:bodyPr wrap="none"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実現可能＝分かりやすく</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・・・ブレイクダウン</a:t>
            </a:r>
          </a:p>
        </p:txBody>
      </p:sp>
      <p:cxnSp>
        <p:nvCxnSpPr>
          <p:cNvPr id="210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02" name="タイトル 1"/>
          <p:cNvSpPr>
            <a:spLocks noGrp="1"/>
          </p:cNvSpPr>
          <p:nvPr>
            <p:ph type="title"/>
          </p:nvPr>
        </p:nvSpPr>
        <p:spPr>
          <a:xfrm>
            <a:off x="120892" y="122800"/>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長期目標・短期目標の考え方</a:t>
            </a:r>
          </a:p>
        </p:txBody>
      </p:sp>
      <p:sp>
        <p:nvSpPr>
          <p:cNvPr id="2103" name="AutoShape 9"/>
          <p:cNvSpPr>
            <a:spLocks noChangeArrowheads="1"/>
          </p:cNvSpPr>
          <p:nvPr/>
        </p:nvSpPr>
        <p:spPr>
          <a:xfrm rot="10800000">
            <a:off x="10843194" y="2031527"/>
            <a:ext cx="742556" cy="3654314"/>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endParaRPr>
          </a:p>
        </p:txBody>
      </p:sp>
      <p:sp>
        <p:nvSpPr>
          <p:cNvPr id="2104" name="Text Box 11"/>
          <p:cNvSpPr txBox="1">
            <a:spLocks noChangeArrowheads="1"/>
          </p:cNvSpPr>
          <p:nvPr/>
        </p:nvSpPr>
        <p:spPr>
          <a:xfrm>
            <a:off x="10359979" y="5757679"/>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現在の状況</a:t>
            </a:r>
          </a:p>
        </p:txBody>
      </p:sp>
      <p:sp>
        <p:nvSpPr>
          <p:cNvPr id="2105" name="Text Box 11"/>
          <p:cNvSpPr txBox="1">
            <a:spLocks noChangeArrowheads="1"/>
          </p:cNvSpPr>
          <p:nvPr/>
        </p:nvSpPr>
        <p:spPr>
          <a:xfrm>
            <a:off x="10406992" y="1738363"/>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希望する生活</a:t>
            </a:r>
          </a:p>
        </p:txBody>
      </p:sp>
      <p:cxnSp>
        <p:nvCxnSpPr>
          <p:cNvPr id="2106" name="直線矢印コネクタ 10"/>
          <p:cNvCxnSpPr>
            <a:cxnSpLocks/>
          </p:cNvCxnSpPr>
          <p:nvPr/>
        </p:nvCxnSpPr>
        <p:spPr>
          <a:xfrm flipV="1">
            <a:off x="4558748" y="1298713"/>
            <a:ext cx="0" cy="38166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07" name="四角形: 角を丸くする 12"/>
          <p:cNvSpPr/>
          <p:nvPr/>
        </p:nvSpPr>
        <p:spPr>
          <a:xfrm>
            <a:off x="3090678" y="3301991"/>
            <a:ext cx="1364973" cy="667242"/>
          </a:xfrm>
          <a:prstGeom prst="roundRect">
            <a:avLst/>
          </a:prstGeom>
          <a:solidFill>
            <a:srgbClr val="FFFF00"/>
          </a:solidFill>
          <a:ln w="762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時間軸の設定</a:t>
            </a:r>
          </a:p>
        </p:txBody>
      </p:sp>
      <p:sp>
        <p:nvSpPr>
          <p:cNvPr id="2108" name="Rectangle 16"/>
          <p:cNvSpPr>
            <a:spLocks noChangeArrowheads="1"/>
          </p:cNvSpPr>
          <p:nvPr/>
        </p:nvSpPr>
        <p:spPr>
          <a:xfrm>
            <a:off x="6258825" y="2258597"/>
            <a:ext cx="201168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②そのためには～</a:t>
            </a:r>
          </a:p>
        </p:txBody>
      </p:sp>
      <p:sp>
        <p:nvSpPr>
          <p:cNvPr id="2109" name="Rectangle 20"/>
          <p:cNvSpPr>
            <a:spLocks noChangeArrowheads="1"/>
          </p:cNvSpPr>
          <p:nvPr/>
        </p:nvSpPr>
        <p:spPr>
          <a:xfrm>
            <a:off x="5874112" y="2755501"/>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③そのためには～</a:t>
            </a:r>
          </a:p>
        </p:txBody>
      </p:sp>
      <p:cxnSp>
        <p:nvCxnSpPr>
          <p:cNvPr id="2110" name="直線コネクタ 14"/>
          <p:cNvCxnSpPr>
            <a:cxnSpLocks/>
          </p:cNvCxnSpPr>
          <p:nvPr/>
        </p:nvCxnSpPr>
        <p:spPr>
          <a:xfrm>
            <a:off x="4709958" y="2979279"/>
            <a:ext cx="1038480"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1" name="直線コネクタ 15"/>
          <p:cNvCxnSpPr>
            <a:cxnSpLocks/>
          </p:cNvCxnSpPr>
          <p:nvPr/>
        </p:nvCxnSpPr>
        <p:spPr>
          <a:xfrm>
            <a:off x="4688263" y="2461417"/>
            <a:ext cx="1343980"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2" name="直線コネクタ 17"/>
          <p:cNvCxnSpPr>
            <a:cxnSpLocks/>
          </p:cNvCxnSpPr>
          <p:nvPr/>
        </p:nvCxnSpPr>
        <p:spPr>
          <a:xfrm>
            <a:off x="4687267" y="1991161"/>
            <a:ext cx="1779434"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sp>
        <p:nvSpPr>
          <p:cNvPr id="2113"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Ｋ．Ｓａｔｏ引用山田</a:t>
            </a:r>
            <a:r>
              <a:rPr kumimoji="0" lang="ja-JP" altLang="en-US" sz="1261" dirty="0">
                <a:solidFill>
                  <a:prstClr val="black"/>
                </a:solidFill>
                <a:latin typeface="メイリオ" panose="020B0604030504040204" pitchFamily="50" charset="-128"/>
                <a:ea typeface="メイリオ" panose="020B0604030504040204" pitchFamily="50" charset="-128"/>
              </a:rPr>
              <a:t>資料を加工</a:t>
            </a:r>
            <a:endPar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114" name="Rectangle 20"/>
          <p:cNvSpPr>
            <a:spLocks noChangeArrowheads="1"/>
          </p:cNvSpPr>
          <p:nvPr/>
        </p:nvSpPr>
        <p:spPr>
          <a:xfrm>
            <a:off x="5528399" y="3243255"/>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21" dirty="0">
                <a:solidFill>
                  <a:prstClr val="black"/>
                </a:solidFill>
                <a:latin typeface="メイリオ" panose="020B0604030504040204" pitchFamily="50" charset="-128"/>
                <a:ea typeface="メイリオ" panose="020B0604030504040204" pitchFamily="50" charset="-128"/>
              </a:rPr>
              <a:t>④</a:t>
            </a: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a:t>
            </a:r>
          </a:p>
        </p:txBody>
      </p:sp>
      <p:sp>
        <p:nvSpPr>
          <p:cNvPr id="2115" name="Rectangle 20"/>
          <p:cNvSpPr>
            <a:spLocks noChangeArrowheads="1"/>
          </p:cNvSpPr>
          <p:nvPr/>
        </p:nvSpPr>
        <p:spPr>
          <a:xfrm>
            <a:off x="5157298" y="3722828"/>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21" dirty="0">
                <a:solidFill>
                  <a:prstClr val="black"/>
                </a:solidFill>
                <a:latin typeface="メイリオ" panose="020B0604030504040204" pitchFamily="50" charset="-128"/>
                <a:ea typeface="メイリオ" panose="020B0604030504040204" pitchFamily="50" charset="-128"/>
              </a:rPr>
              <a:t>⑤</a:t>
            </a: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a:t>
            </a:r>
          </a:p>
        </p:txBody>
      </p:sp>
      <p:cxnSp>
        <p:nvCxnSpPr>
          <p:cNvPr id="2116" name="直線コネクタ 20"/>
          <p:cNvCxnSpPr>
            <a:cxnSpLocks/>
          </p:cNvCxnSpPr>
          <p:nvPr/>
        </p:nvCxnSpPr>
        <p:spPr>
          <a:xfrm>
            <a:off x="4682443" y="3429000"/>
            <a:ext cx="696249"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7" name="直線コネクタ 22"/>
          <p:cNvCxnSpPr>
            <a:cxnSpLocks/>
          </p:cNvCxnSpPr>
          <p:nvPr/>
        </p:nvCxnSpPr>
        <p:spPr>
          <a:xfrm>
            <a:off x="4677543" y="3858683"/>
            <a:ext cx="339267"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71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 name="AutoShape 9"/>
          <p:cNvSpPr>
            <a:spLocks noChangeArrowheads="1"/>
          </p:cNvSpPr>
          <p:nvPr/>
        </p:nvSpPr>
        <p:spPr>
          <a:xfrm rot="1404639">
            <a:off x="5276075" y="2184316"/>
            <a:ext cx="1257121" cy="3741000"/>
          </a:xfrm>
          <a:prstGeom prst="downArrow">
            <a:avLst>
              <a:gd name="adj1" fmla="val 69704"/>
              <a:gd name="adj2" fmla="val 53283"/>
            </a:avLst>
          </a:prstGeom>
          <a:solidFill>
            <a:srgbClr val="FBE5D6">
              <a:alpha val="50196"/>
            </a:srgb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24" name="Line 2"/>
          <p:cNvSpPr>
            <a:spLocks noChangeShapeType="1"/>
          </p:cNvSpPr>
          <p:nvPr/>
        </p:nvSpPr>
        <p:spPr>
          <a:xfrm flipV="1">
            <a:off x="917805" y="4875025"/>
            <a:ext cx="10824572" cy="36003"/>
          </a:xfrm>
          <a:prstGeom prst="line">
            <a:avLst/>
          </a:prstGeom>
          <a:noFill/>
          <a:ln w="9525">
            <a:solidFill>
              <a:schemeClr val="bg2">
                <a:lumMod val="75000"/>
              </a:schemeClr>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25" name="AutoShape 3"/>
          <p:cNvSpPr>
            <a:spLocks noChangeArrowheads="1"/>
          </p:cNvSpPr>
          <p:nvPr/>
        </p:nvSpPr>
        <p:spPr>
          <a:xfrm>
            <a:off x="3176516" y="5755807"/>
            <a:ext cx="3626178" cy="1008046"/>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126" name="Oval 4"/>
          <p:cNvSpPr>
            <a:spLocks noChangeArrowheads="1"/>
          </p:cNvSpPr>
          <p:nvPr/>
        </p:nvSpPr>
        <p:spPr>
          <a:xfrm>
            <a:off x="3176516" y="944084"/>
            <a:ext cx="7890304" cy="990175"/>
          </a:xfrm>
          <a:prstGeom prst="ellipse">
            <a:avLst/>
          </a:prstGeom>
          <a:solidFill>
            <a:schemeClr val="bg1"/>
          </a:solidFill>
          <a:ln w="76200" algn="ctr">
            <a:solidFill>
              <a:schemeClr val="tx1"/>
            </a:solidFill>
            <a:round/>
            <a:headEnd/>
            <a:tailEnd/>
          </a:ln>
          <a:effectLst/>
        </p:spPr>
        <p:txBody>
          <a:bodyPr wrap="none" lIns="66907" tIns="8006" rIns="66907" bIns="8006" anchor="t"/>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希望する生活</a:t>
            </a:r>
            <a:r>
              <a:rPr lang="en-US" altLang="ja-JP" dirty="0">
                <a:solidFill>
                  <a:prstClr val="black"/>
                </a:solidFill>
                <a:latin typeface="メイリオ" panose="020B0604030504040204" pitchFamily="50" charset="-128"/>
                <a:ea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県職員として福島県の魅力をたくさんの人に知ってもらい、住む人、</a:t>
            </a:r>
            <a:endParaRPr kumimoji="1" lang="en-US" altLang="ja-JP"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訪れた人を笑顔にさせられるような生活を送りたい。</a:t>
            </a: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27" name="AutoShape 6"/>
          <p:cNvSpPr>
            <a:spLocks noChangeArrowheads="1"/>
          </p:cNvSpPr>
          <p:nvPr/>
        </p:nvSpPr>
        <p:spPr>
          <a:xfrm rot="1359760">
            <a:off x="333922" y="4861611"/>
            <a:ext cx="1167767" cy="1833154"/>
          </a:xfrm>
          <a:prstGeom prst="upArrow">
            <a:avLst>
              <a:gd name="adj1" fmla="val 50000"/>
              <a:gd name="adj2" fmla="val 40832"/>
            </a:avLst>
          </a:prstGeom>
          <a:solidFill>
            <a:srgbClr val="FFFF66"/>
          </a:solidFill>
          <a:ln w="12700"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128" name="Rectangle 7"/>
          <p:cNvSpPr>
            <a:spLocks noChangeArrowheads="1"/>
          </p:cNvSpPr>
          <p:nvPr/>
        </p:nvSpPr>
        <p:spPr>
          <a:xfrm>
            <a:off x="122068" y="1302110"/>
            <a:ext cx="2183128" cy="511506"/>
          </a:xfrm>
          <a:prstGeom prst="rect">
            <a:avLst/>
          </a:prstGeom>
          <a:solidFill>
            <a:srgbClr val="FFCCFF"/>
          </a:solidFill>
          <a:ln w="12700" algn="ctr">
            <a:no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魔法の呪文</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「そのためにはどうするか」</a:t>
            </a:r>
          </a:p>
        </p:txBody>
      </p:sp>
      <p:sp>
        <p:nvSpPr>
          <p:cNvPr id="2129" name="AutoShape 9"/>
          <p:cNvSpPr>
            <a:spLocks noChangeArrowheads="1"/>
          </p:cNvSpPr>
          <p:nvPr/>
        </p:nvSpPr>
        <p:spPr>
          <a:xfrm rot="1404639">
            <a:off x="10539026" y="2424223"/>
            <a:ext cx="611887" cy="2150371"/>
          </a:xfrm>
          <a:prstGeom prst="downArrow">
            <a:avLst>
              <a:gd name="adj1" fmla="val 69704"/>
              <a:gd name="adj2" fmla="val 53283"/>
            </a:avLst>
          </a:prstGeom>
          <a:solidFill>
            <a:srgbClr val="FFCC66">
              <a:alpha val="50196"/>
            </a:srgb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130" name="Text Box 11"/>
          <p:cNvSpPr txBox="1">
            <a:spLocks noChangeArrowheads="1"/>
          </p:cNvSpPr>
          <p:nvPr/>
        </p:nvSpPr>
        <p:spPr>
          <a:xfrm>
            <a:off x="7282711" y="5120172"/>
            <a:ext cx="3502080" cy="570166"/>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ズレがある小さな一歩だけど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大きな夢に近づく意味ある一歩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夢から導く</a:t>
            </a:r>
            <a:r>
              <a:rPr kumimoji="1" lang="ja-JP" altLang="en-US" sz="1200" b="0" i="0" u="none" strike="noStrike" kern="1200" cap="none" spc="0" normalizeH="0" baseline="0" noProof="0" dirty="0">
                <a:ln>
                  <a:noFill/>
                </a:ln>
                <a:solidFill>
                  <a:schemeClr val="bg2">
                    <a:lumMod val="50000"/>
                  </a:schemeClr>
                </a:solidFill>
                <a:effectLst/>
                <a:uLnTx/>
                <a:uFillTx/>
                <a:latin typeface="メイリオ" panose="020B0604030504040204" pitchFamily="50" charset="-128"/>
                <a:ea typeface="メイリオ" panose="020B0604030504040204" pitchFamily="50" charset="-128"/>
                <a:cs typeface="+mn-cs"/>
              </a:rPr>
              <a:t>目標</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設定</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31" name="Rectangle 15"/>
          <p:cNvSpPr>
            <a:spLocks noChangeArrowheads="1"/>
          </p:cNvSpPr>
          <p:nvPr/>
        </p:nvSpPr>
        <p:spPr>
          <a:xfrm>
            <a:off x="4296911" y="2023022"/>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r>
              <a:rPr lang="ja-JP" altLang="en-US" sz="1600" dirty="0">
                <a:solidFill>
                  <a:schemeClr val="accent2"/>
                </a:solidFill>
                <a:latin typeface="メイリオ" panose="020B0604030504040204" pitchFamily="50" charset="-128"/>
                <a:ea typeface="メイリオ" panose="020B0604030504040204" pitchFamily="50" charset="-128"/>
              </a:rPr>
              <a:t>観光交流課に配属され、自身の企画をプレゼンし、採用される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32" name="AutoShape 17"/>
          <p:cNvSpPr>
            <a:spLocks noChangeArrowheads="1"/>
          </p:cNvSpPr>
          <p:nvPr/>
        </p:nvSpPr>
        <p:spPr>
          <a:xfrm>
            <a:off x="9742229" y="166872"/>
            <a:ext cx="1887181" cy="539269"/>
          </a:xfrm>
          <a:prstGeom prst="roundRect">
            <a:avLst>
              <a:gd name="adj" fmla="val 16667"/>
            </a:avLst>
          </a:prstGeom>
          <a:solidFill>
            <a:srgbClr val="CCFFCC"/>
          </a:solidFill>
          <a:ln w="9525">
            <a:solidFill>
              <a:schemeClr val="tx1"/>
            </a:solidFill>
            <a:round/>
            <a:headEnd/>
            <a:tailEnd/>
          </a:ln>
          <a:effectLst/>
        </p:spPr>
        <p:txBody>
          <a:bodyPr wrap="none"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実現可能＝分かりやすく</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・・・ブレイクダウン</a:t>
            </a:r>
          </a:p>
        </p:txBody>
      </p:sp>
      <p:cxnSp>
        <p:nvCxnSpPr>
          <p:cNvPr id="2133"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34" name="タイトル 1"/>
          <p:cNvSpPr>
            <a:spLocks noGrp="1"/>
          </p:cNvSpPr>
          <p:nvPr>
            <p:ph type="title"/>
          </p:nvPr>
        </p:nvSpPr>
        <p:spPr>
          <a:xfrm>
            <a:off x="120892" y="122800"/>
            <a:ext cx="10515600" cy="954224"/>
          </a:xfrm>
        </p:spPr>
        <p:txBody>
          <a:bodyPr>
            <a:normAutofit/>
          </a:bodyPr>
          <a:lstStyle/>
          <a:p>
            <a:r>
              <a:rPr lang="ja-JP" altLang="en-US" sz="3600" b="1" dirty="0">
                <a:latin typeface="メイリオ" panose="020B0604030504040204" pitchFamily="50" charset="-128"/>
                <a:ea typeface="メイリオ" panose="020B0604030504040204" pitchFamily="50" charset="-128"/>
              </a:rPr>
              <a:t>（○○さん）のケースで考えてみよう</a:t>
            </a:r>
          </a:p>
        </p:txBody>
      </p:sp>
      <p:sp>
        <p:nvSpPr>
          <p:cNvPr id="2135" name="AutoShape 9"/>
          <p:cNvSpPr>
            <a:spLocks noChangeArrowheads="1"/>
          </p:cNvSpPr>
          <p:nvPr/>
        </p:nvSpPr>
        <p:spPr>
          <a:xfrm rot="10800000">
            <a:off x="11361088" y="1588049"/>
            <a:ext cx="742556" cy="4433027"/>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endParaRPr>
          </a:p>
        </p:txBody>
      </p:sp>
      <p:sp>
        <p:nvSpPr>
          <p:cNvPr id="2136" name="Text Box 11"/>
          <p:cNvSpPr txBox="1">
            <a:spLocks noChangeArrowheads="1"/>
          </p:cNvSpPr>
          <p:nvPr/>
        </p:nvSpPr>
        <p:spPr>
          <a:xfrm>
            <a:off x="11066821" y="6167064"/>
            <a:ext cx="1125179" cy="200834"/>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現在の状況</a:t>
            </a:r>
          </a:p>
        </p:txBody>
      </p:sp>
      <p:sp>
        <p:nvSpPr>
          <p:cNvPr id="2137" name="Text Box 11"/>
          <p:cNvSpPr txBox="1">
            <a:spLocks noChangeArrowheads="1"/>
          </p:cNvSpPr>
          <p:nvPr/>
        </p:nvSpPr>
        <p:spPr>
          <a:xfrm>
            <a:off x="11179787" y="1378904"/>
            <a:ext cx="1125179" cy="200834"/>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希望する生活</a:t>
            </a:r>
          </a:p>
        </p:txBody>
      </p:sp>
      <p:cxnSp>
        <p:nvCxnSpPr>
          <p:cNvPr id="2138" name="直線矢印コネクタ 10"/>
          <p:cNvCxnSpPr>
            <a:cxnSpLocks/>
          </p:cNvCxnSpPr>
          <p:nvPr/>
        </p:nvCxnSpPr>
        <p:spPr>
          <a:xfrm flipV="1">
            <a:off x="2729949" y="1591095"/>
            <a:ext cx="0" cy="3816626"/>
          </a:xfrm>
          <a:prstGeom prst="straightConnector1">
            <a:avLst/>
          </a:prstGeom>
          <a:ln w="76200">
            <a:solidFill>
              <a:srgbClr val="FF0000">
                <a:alpha val="50196"/>
              </a:srgbClr>
            </a:solidFill>
            <a:tailEnd type="triangle"/>
          </a:ln>
        </p:spPr>
        <p:style>
          <a:lnRef idx="1">
            <a:schemeClr val="accent1"/>
          </a:lnRef>
          <a:fillRef idx="0">
            <a:schemeClr val="accent1"/>
          </a:fillRef>
          <a:effectRef idx="0">
            <a:schemeClr val="accent1"/>
          </a:effectRef>
          <a:fontRef idx="minor">
            <a:schemeClr val="tx1"/>
          </a:fontRef>
        </p:style>
      </p:cxnSp>
      <p:sp>
        <p:nvSpPr>
          <p:cNvPr id="2139" name="四角形: 角を丸くする 12"/>
          <p:cNvSpPr/>
          <p:nvPr/>
        </p:nvSpPr>
        <p:spPr>
          <a:xfrm>
            <a:off x="337425" y="2123101"/>
            <a:ext cx="1364973" cy="667242"/>
          </a:xfrm>
          <a:prstGeom prst="roundRect">
            <a:avLst/>
          </a:prstGeom>
          <a:solidFill>
            <a:srgbClr val="FFFF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時間軸の設定</a:t>
            </a:r>
          </a:p>
        </p:txBody>
      </p:sp>
      <p:sp>
        <p:nvSpPr>
          <p:cNvPr id="2140"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Ｋ．Ｓａｔｏ引用山田</a:t>
            </a:r>
            <a:r>
              <a:rPr kumimoji="0" lang="ja-JP" altLang="en-US" sz="1261" dirty="0">
                <a:solidFill>
                  <a:prstClr val="black"/>
                </a:solidFill>
                <a:latin typeface="メイリオ" panose="020B0604030504040204" pitchFamily="50" charset="-128"/>
                <a:ea typeface="メイリオ" panose="020B0604030504040204" pitchFamily="50" charset="-128"/>
              </a:rPr>
              <a:t>資料を加工</a:t>
            </a:r>
            <a:endPar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141" name="四角形: 角を丸くする 9"/>
          <p:cNvSpPr/>
          <p:nvPr/>
        </p:nvSpPr>
        <p:spPr>
          <a:xfrm>
            <a:off x="1938899" y="2023022"/>
            <a:ext cx="1595949" cy="1122188"/>
          </a:xfrm>
          <a:prstGeom prst="roundRect">
            <a:avLst/>
          </a:prstGeom>
          <a:solidFill>
            <a:srgbClr val="FF00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2000" b="1" dirty="0">
                <a:solidFill>
                  <a:schemeClr val="bg1">
                    <a:lumMod val="95000"/>
                  </a:schemeClr>
                </a:solidFill>
                <a:latin typeface="メイリオ" panose="020B0604030504040204" pitchFamily="50" charset="-128"/>
                <a:ea typeface="メイリオ" panose="020B0604030504040204" pitchFamily="50" charset="-128"/>
              </a:rPr>
              <a:t>長期</a:t>
            </a:r>
          </a:p>
        </p:txBody>
      </p:sp>
      <p:sp>
        <p:nvSpPr>
          <p:cNvPr id="2142" name="四角形: 角を丸くする 11"/>
          <p:cNvSpPr/>
          <p:nvPr/>
        </p:nvSpPr>
        <p:spPr>
          <a:xfrm>
            <a:off x="1993072" y="3446836"/>
            <a:ext cx="1377779" cy="1126563"/>
          </a:xfrm>
          <a:prstGeom prst="roundRect">
            <a:avLst/>
          </a:prstGeom>
          <a:solidFill>
            <a:srgbClr val="FF00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ja-JP" altLang="en-US" sz="2000" b="1" dirty="0">
                <a:solidFill>
                  <a:schemeClr val="bg1"/>
                </a:solidFill>
                <a:latin typeface="メイリオ" panose="020B0604030504040204" pitchFamily="50" charset="-128"/>
                <a:ea typeface="メイリオ" panose="020B0604030504040204" pitchFamily="50" charset="-128"/>
              </a:rPr>
              <a:t>短期</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2143" name="Rectangle 15"/>
          <p:cNvSpPr>
            <a:spLocks noChangeArrowheads="1"/>
          </p:cNvSpPr>
          <p:nvPr/>
        </p:nvSpPr>
        <p:spPr>
          <a:xfrm>
            <a:off x="4085572" y="2592469"/>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lvl="0" defTabSz="457200" eaLnBrk="1" hangingPunct="1">
              <a:defRPr/>
            </a:pPr>
            <a:r>
              <a:rPr lang="ja-JP" altLang="en-US" sz="1621" dirty="0">
                <a:latin typeface="メイリオ" panose="020B0604030504040204" pitchFamily="50" charset="-128"/>
                <a:ea typeface="メイリオ" panose="020B0604030504040204" pitchFamily="50" charset="-128"/>
              </a:rPr>
              <a:t>②</a:t>
            </a:r>
            <a:r>
              <a:rPr lang="ja-JP" altLang="en-US" sz="1621" dirty="0">
                <a:solidFill>
                  <a:schemeClr val="accent2"/>
                </a:solidFill>
                <a:latin typeface="メイリオ" panose="020B0604030504040204" pitchFamily="50" charset="-128"/>
                <a:ea typeface="メイリオ" panose="020B0604030504040204" pitchFamily="50" charset="-128"/>
              </a:rPr>
              <a:t>配属先の業務に励みつつ、魅力を伝えるための企画を練る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4" name="Rectangle 15"/>
          <p:cNvSpPr>
            <a:spLocks noChangeArrowheads="1"/>
          </p:cNvSpPr>
          <p:nvPr/>
        </p:nvSpPr>
        <p:spPr>
          <a:xfrm>
            <a:off x="3882544" y="3168080"/>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③</a:t>
            </a:r>
            <a:r>
              <a:rPr kumimoji="1" lang="ja-JP" altLang="en-US" sz="1621"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採用</a:t>
            </a:r>
            <a:r>
              <a:rPr lang="ja-JP" altLang="en-US" sz="1621" dirty="0">
                <a:solidFill>
                  <a:schemeClr val="accent2"/>
                </a:solidFill>
                <a:latin typeface="メイリオ" panose="020B0604030504040204" pitchFamily="50" charset="-128"/>
                <a:ea typeface="メイリオ" panose="020B0604030504040204" pitchFamily="50" charset="-128"/>
              </a:rPr>
              <a:t>試験勉強や、面接対策などを行いながら受験に備える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5" name="Rectangle 15"/>
          <p:cNvSpPr>
            <a:spLocks noChangeArrowheads="1"/>
          </p:cNvSpPr>
          <p:nvPr/>
        </p:nvSpPr>
        <p:spPr>
          <a:xfrm>
            <a:off x="3639719" y="3746993"/>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defTabSz="457200" eaLnBrk="1" hangingPunct="1">
              <a:defRPr/>
            </a:pPr>
            <a:r>
              <a:rPr lang="ja-JP" altLang="en-US" sz="1621" dirty="0">
                <a:solidFill>
                  <a:prstClr val="black"/>
                </a:solidFill>
                <a:latin typeface="メイリオ" panose="020B0604030504040204" pitchFamily="50" charset="-128"/>
                <a:ea typeface="メイリオ" panose="020B0604030504040204" pitchFamily="50" charset="-128"/>
              </a:rPr>
              <a:t>④</a:t>
            </a:r>
            <a:r>
              <a:rPr lang="ja-JP" altLang="en-US" sz="1621" dirty="0">
                <a:solidFill>
                  <a:schemeClr val="accent2"/>
                </a:solidFill>
                <a:latin typeface="メイリオ" panose="020B0604030504040204" pitchFamily="50" charset="-128"/>
                <a:ea typeface="メイリオ" panose="020B0604030504040204" pitchFamily="50" charset="-128"/>
              </a:rPr>
              <a:t>観光や地域振興を学べる大学に進学し、ノウハウを学ぶ</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6" name="Rectangle 15"/>
          <p:cNvSpPr>
            <a:spLocks noChangeArrowheads="1"/>
          </p:cNvSpPr>
          <p:nvPr/>
        </p:nvSpPr>
        <p:spPr>
          <a:xfrm>
            <a:off x="3415515" y="4311009"/>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defTabSz="457200" eaLnBrk="1" hangingPunct="1">
              <a:defRPr/>
            </a:pPr>
            <a:r>
              <a:rPr lang="ja-JP" altLang="en-US" sz="1621" dirty="0">
                <a:solidFill>
                  <a:prstClr val="black"/>
                </a:solidFill>
                <a:latin typeface="メイリオ" panose="020B0604030504040204" pitchFamily="50" charset="-128"/>
                <a:ea typeface="メイリオ" panose="020B0604030504040204" pitchFamily="50" charset="-128"/>
              </a:rPr>
              <a:t>⑤</a:t>
            </a:r>
            <a:r>
              <a:rPr lang="ja-JP" altLang="en-US" sz="1621" dirty="0">
                <a:solidFill>
                  <a:schemeClr val="accent2"/>
                </a:solidFill>
                <a:latin typeface="メイリオ" panose="020B0604030504040204" pitchFamily="50" charset="-128"/>
                <a:ea typeface="メイリオ" panose="020B0604030504040204" pitchFamily="50" charset="-128"/>
              </a:rPr>
              <a:t>苦手な英語の成績を上げるために塾に通って勉強する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7" name="正方形/長方形 14"/>
          <p:cNvSpPr/>
          <p:nvPr/>
        </p:nvSpPr>
        <p:spPr>
          <a:xfrm>
            <a:off x="10658578" y="729273"/>
            <a:ext cx="1477142" cy="47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投影のみ</a:t>
            </a:r>
          </a:p>
        </p:txBody>
      </p:sp>
    </p:spTree>
    <p:extLst>
      <p:ext uri="{BB962C8B-B14F-4D97-AF65-F5344CB8AC3E}">
        <p14:creationId xmlns:p14="http://schemas.microsoft.com/office/powerpoint/2010/main" val="37363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タイトル 1"/>
          <p:cNvSpPr>
            <a:spLocks noGrp="1"/>
          </p:cNvSpPr>
          <p:nvPr>
            <p:ph type="title"/>
          </p:nvPr>
        </p:nvSpPr>
        <p:spPr>
          <a:xfrm>
            <a:off x="122290" y="130529"/>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情報の取集と分析 </a:t>
            </a:r>
            <a:r>
              <a:rPr lang="en-US" altLang="ja-JP" sz="2400" b="1" dirty="0">
                <a:latin typeface="メイリオ"/>
                <a:ea typeface="メイリオ"/>
                <a:cs typeface="メイリオ"/>
              </a:rPr>
              <a:t>-</a:t>
            </a:r>
            <a:endParaRPr lang="ja-JP" altLang="en-US" sz="1600" b="1" dirty="0">
              <a:latin typeface="メイリオ"/>
              <a:ea typeface="メイリオ"/>
              <a:cs typeface="メイリオ"/>
            </a:endParaRPr>
          </a:p>
        </p:txBody>
      </p:sp>
      <p:grpSp>
        <p:nvGrpSpPr>
          <p:cNvPr id="1463" name="グループ化 12"/>
          <p:cNvGrpSpPr/>
          <p:nvPr/>
        </p:nvGrpSpPr>
        <p:grpSpPr>
          <a:xfrm>
            <a:off x="1523999" y="2451652"/>
            <a:ext cx="9144001" cy="2455254"/>
            <a:chOff x="117533" y="3161781"/>
            <a:chExt cx="8823568" cy="2343428"/>
          </a:xfrm>
        </p:grpSpPr>
        <p:cxnSp>
          <p:nvCxnSpPr>
            <p:cNvPr id="1464"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65"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66"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67"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68" name="正方形/長方形 6"/>
            <p:cNvSpPr/>
            <p:nvPr/>
          </p:nvSpPr>
          <p:spPr>
            <a:xfrm>
              <a:off x="3900439" y="3182152"/>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69" name="正方形/長方形 7"/>
            <p:cNvSpPr/>
            <p:nvPr/>
          </p:nvSpPr>
          <p:spPr>
            <a:xfrm>
              <a:off x="2064249" y="4852125"/>
              <a:ext cx="1088524"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70"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71"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472" name="カギ線コネクタ 19"/>
            <p:cNvCxnSpPr>
              <a:cxnSpLocks/>
              <a:stCxn id="1470" idx="0"/>
              <a:endCxn id="1467"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73"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474"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475"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76"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477" name="直線コネクタ 53"/>
            <p:cNvCxnSpPr>
              <a:cxnSpLocks/>
              <a:stCxn id="1467"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78"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479"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0"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481"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482" name="直線コネクタ 34"/>
            <p:cNvCxnSpPr>
              <a:cxnSpLocks/>
              <a:endCxn id="1481"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3"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484"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85"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86"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487"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2154"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55" name="タイトル 1"/>
          <p:cNvSpPr txBox="1"/>
          <p:nvPr/>
        </p:nvSpPr>
        <p:spPr>
          <a:xfrm>
            <a:off x="3077423" y="549910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14</a:t>
            </a:r>
            <a:r>
              <a:rPr lang="ja-JP" altLang="en-US" sz="4000" b="1" dirty="0">
                <a:latin typeface="メイリオ" panose="020B0604030504040204" pitchFamily="50" charset="-128"/>
                <a:ea typeface="メイリオ" panose="020B0604030504040204" pitchFamily="50" charset="-128"/>
              </a:rPr>
              <a:t>：45まで</a:t>
            </a:r>
          </a:p>
        </p:txBody>
      </p:sp>
      <p:sp>
        <p:nvSpPr>
          <p:cNvPr id="2156" name="タイトル 1"/>
          <p:cNvSpPr txBox="1"/>
          <p:nvPr/>
        </p:nvSpPr>
        <p:spPr>
          <a:xfrm>
            <a:off x="276045" y="1219285"/>
            <a:ext cx="10744200" cy="37718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8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①長期目標・短期目標を考えます。７０分</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②解決すべき課題には（本人の真ニーズ）を記載。</a:t>
            </a: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7640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角丸四角形 2"/>
          <p:cNvSpPr/>
          <p:nvPr/>
        </p:nvSpPr>
        <p:spPr>
          <a:xfrm>
            <a:off x="1389585" y="1227395"/>
            <a:ext cx="9166376" cy="4113337"/>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支援目標</a:t>
            </a:r>
            <a:r>
              <a:rPr lang="en-US" altLang="ja-JP" sz="4800" b="1" dirty="0">
                <a:latin typeface="メイリオ" panose="020B0604030504040204" pitchFamily="50" charset="-128"/>
                <a:ea typeface="メイリオ" panose="020B0604030504040204" pitchFamily="50" charset="-128"/>
              </a:rPr>
              <a:t>を</a:t>
            </a:r>
            <a:r>
              <a:rPr lang="ja-JP" altLang="en-US" sz="4800" b="1" dirty="0">
                <a:latin typeface="メイリオ" panose="020B0604030504040204" pitchFamily="50" charset="-128"/>
                <a:ea typeface="メイリオ" panose="020B0604030504040204" pitchFamily="50" charset="-128"/>
              </a:rPr>
              <a:t>考える</a:t>
            </a:r>
            <a:r>
              <a:rPr lang="en-US" altLang="ja-JP" sz="4800" b="1" dirty="0">
                <a:latin typeface="メイリオ" panose="020B0604030504040204" pitchFamily="50" charset="-128"/>
                <a:ea typeface="メイリオ" panose="020B0604030504040204" pitchFamily="50" charset="-128"/>
              </a:rPr>
              <a:t>】</a:t>
            </a: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14</a:t>
            </a:r>
            <a:r>
              <a:rPr lang="ja-JP" altLang="en-US" sz="4800" b="1" dirty="0">
                <a:latin typeface="メイリオ" panose="020B0604030504040204" pitchFamily="50" charset="-128"/>
                <a:ea typeface="メイリオ" panose="020B0604030504040204" pitchFamily="50" charset="-128"/>
              </a:rPr>
              <a:t>：45～</a:t>
            </a:r>
            <a:r>
              <a:rPr lang="en-US" altLang="ja-JP" sz="4800" b="1" dirty="0">
                <a:latin typeface="メイリオ" panose="020B0604030504040204" pitchFamily="50" charset="-128"/>
                <a:ea typeface="メイリオ" panose="020B0604030504040204" pitchFamily="50" charset="-128"/>
              </a:rPr>
              <a:t>15</a:t>
            </a:r>
            <a:r>
              <a:rPr lang="ja-JP" altLang="en-US" sz="48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1765751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171" name="Picture 3"/>
          <p:cNvPicPr>
            <a:picLocks noChangeAspect="1" noChangeArrowheads="1"/>
          </p:cNvPicPr>
          <p:nvPr/>
        </p:nvPicPr>
        <p:blipFill>
          <a:blip r:embed="rId3"/>
          <a:stretch>
            <a:fillRect/>
          </a:stretch>
        </p:blipFill>
        <p:spPr>
          <a:xfrm>
            <a:off x="671707" y="1208087"/>
            <a:ext cx="10395983" cy="4993216"/>
          </a:xfrm>
          <a:prstGeom prst="rect">
            <a:avLst/>
          </a:prstGeom>
          <a:noFill/>
          <a:ln w="9525">
            <a:solidFill>
              <a:schemeClr val="tx1"/>
            </a:solidFill>
            <a:miter lim="800000"/>
            <a:headEnd/>
            <a:tailEnd/>
          </a:ln>
          <a:effectLst/>
        </p:spPr>
      </p:pic>
      <p:sp>
        <p:nvSpPr>
          <p:cNvPr id="2172" name="角丸四角形吹き出し 5"/>
          <p:cNvSpPr/>
          <p:nvPr/>
        </p:nvSpPr>
        <p:spPr>
          <a:xfrm>
            <a:off x="1734195" y="6191833"/>
            <a:ext cx="2613518"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メイリオ" panose="020B0604030504040204" pitchFamily="50" charset="-128"/>
                <a:ea typeface="メイリオ" panose="020B0604030504040204" pitchFamily="50" charset="-128"/>
              </a:rPr>
              <a:t>支援者としてどう支援するか</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73" name="正方形/長方形 1"/>
          <p:cNvSpPr/>
          <p:nvPr/>
        </p:nvSpPr>
        <p:spPr>
          <a:xfrm>
            <a:off x="957817" y="4658264"/>
            <a:ext cx="3562425" cy="14826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0832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具体的な支援目標を考える</a:t>
            </a:r>
          </a:p>
        </p:txBody>
      </p:sp>
      <p:cxnSp>
        <p:nvCxnSpPr>
          <p:cNvPr id="218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82" name="コンテンツ プレースホルダー 2"/>
          <p:cNvSpPr txBox="1"/>
          <p:nvPr/>
        </p:nvSpPr>
        <p:spPr>
          <a:xfrm>
            <a:off x="561944" y="1321943"/>
            <a:ext cx="11786152" cy="784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支援目標のポイント</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83" name="四角形: 角を丸くする 5"/>
          <p:cNvSpPr/>
          <p:nvPr/>
        </p:nvSpPr>
        <p:spPr>
          <a:xfrm>
            <a:off x="683394" y="2201817"/>
            <a:ext cx="11120752" cy="37320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把握したニーズに対して、そのためにどうするのか？ということを、支援者（相談支援専門員）の視点で捉え記載します。</a:t>
            </a:r>
            <a:endParaRPr kumimoji="1" lang="en-US" altLang="ja-JP" sz="280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ニーズに対して、支援者として</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具体的にどのように支援していくか。</a:t>
            </a:r>
            <a:endParaRPr lang="en-US" altLang="ja-JP" sz="2800" b="1" dirty="0">
              <a:solidFill>
                <a:prstClr val="white"/>
              </a:solidFill>
              <a:latin typeface="メイリオ" panose="020B0604030504040204" pitchFamily="50" charset="-128"/>
              <a:ea typeface="メイリオ" panose="020B0604030504040204" pitchFamily="50" charset="-128"/>
            </a:endParaRPr>
          </a:p>
        </p:txBody>
      </p:sp>
      <p:cxnSp>
        <p:nvCxnSpPr>
          <p:cNvPr id="2184" name="直線コネクタ 9"/>
          <p:cNvCxnSpPr>
            <a:cxnSpLocks/>
          </p:cNvCxnSpPr>
          <p:nvPr/>
        </p:nvCxnSpPr>
        <p:spPr>
          <a:xfrm>
            <a:off x="527122" y="1327033"/>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36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 name="AutoShape 9"/>
          <p:cNvSpPr>
            <a:spLocks noChangeArrowheads="1"/>
          </p:cNvSpPr>
          <p:nvPr/>
        </p:nvSpPr>
        <p:spPr>
          <a:xfrm rot="1404639">
            <a:off x="5809781" y="1992142"/>
            <a:ext cx="1280161" cy="3587024"/>
          </a:xfrm>
          <a:prstGeom prst="downArrow">
            <a:avLst>
              <a:gd name="adj1" fmla="val 69704"/>
              <a:gd name="adj2" fmla="val 53283"/>
            </a:avLst>
          </a:prstGeom>
          <a:solidFill>
            <a:schemeClr val="accent2">
              <a:lumMod val="20000"/>
              <a:lumOff val="8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92" name="Line 2"/>
          <p:cNvSpPr>
            <a:spLocks noChangeShapeType="1"/>
          </p:cNvSpPr>
          <p:nvPr/>
        </p:nvSpPr>
        <p:spPr>
          <a:xfrm>
            <a:off x="2278758" y="4067231"/>
            <a:ext cx="6939361" cy="0"/>
          </a:xfrm>
          <a:prstGeom prst="line">
            <a:avLst/>
          </a:prstGeom>
          <a:noFill/>
          <a:ln w="57150">
            <a:solidFill>
              <a:schemeClr val="tx1"/>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93" name="AutoShape 3"/>
          <p:cNvSpPr>
            <a:spLocks noChangeArrowheads="1"/>
          </p:cNvSpPr>
          <p:nvPr/>
        </p:nvSpPr>
        <p:spPr>
          <a:xfrm>
            <a:off x="2870314" y="5492908"/>
            <a:ext cx="3679289" cy="1093677"/>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194" name="Oval 4"/>
          <p:cNvSpPr>
            <a:spLocks noChangeArrowheads="1"/>
          </p:cNvSpPr>
          <p:nvPr/>
        </p:nvSpPr>
        <p:spPr>
          <a:xfrm>
            <a:off x="4797286" y="998741"/>
            <a:ext cx="5873621" cy="990175"/>
          </a:xfrm>
          <a:prstGeom prst="ellipse">
            <a:avLst/>
          </a:prstGeom>
          <a:solidFill>
            <a:srgbClr val="FFFF00"/>
          </a:solidFill>
          <a:ln w="38100" algn="ctr">
            <a:noFill/>
            <a:round/>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将来はこうありたい！</a:t>
            </a:r>
          </a:p>
        </p:txBody>
      </p:sp>
      <p:sp>
        <p:nvSpPr>
          <p:cNvPr id="2195" name="AutoShape 6"/>
          <p:cNvSpPr>
            <a:spLocks noChangeArrowheads="1"/>
          </p:cNvSpPr>
          <p:nvPr/>
        </p:nvSpPr>
        <p:spPr>
          <a:xfrm rot="1359760">
            <a:off x="1197706" y="3952968"/>
            <a:ext cx="1523520" cy="2717083"/>
          </a:xfrm>
          <a:prstGeom prst="upArrow">
            <a:avLst>
              <a:gd name="adj1" fmla="val 50000"/>
              <a:gd name="adj2" fmla="val 40832"/>
            </a:avLst>
          </a:prstGeom>
          <a:solidFill>
            <a:srgbClr val="FFFF66"/>
          </a:solidFill>
          <a:ln w="9525"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196" name="AutoShape 9"/>
          <p:cNvSpPr>
            <a:spLocks noChangeArrowheads="1"/>
          </p:cNvSpPr>
          <p:nvPr/>
        </p:nvSpPr>
        <p:spPr>
          <a:xfrm rot="1404639">
            <a:off x="9250715" y="2078859"/>
            <a:ext cx="582046" cy="1272479"/>
          </a:xfrm>
          <a:prstGeom prst="downArrow">
            <a:avLst>
              <a:gd name="adj1" fmla="val 69704"/>
              <a:gd name="adj2" fmla="val 53283"/>
            </a:avLst>
          </a:prstGeom>
          <a:solidFill>
            <a:srgbClr val="FFCC66"/>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197" name="Rectangle 15"/>
          <p:cNvSpPr>
            <a:spLocks noChangeArrowheads="1"/>
          </p:cNvSpPr>
          <p:nvPr/>
        </p:nvSpPr>
        <p:spPr>
          <a:xfrm>
            <a:off x="6230042" y="2349756"/>
            <a:ext cx="2010240"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①そのためには～</a:t>
            </a:r>
          </a:p>
        </p:txBody>
      </p:sp>
      <p:sp>
        <p:nvSpPr>
          <p:cNvPr id="2198" name="Rectangle 16"/>
          <p:cNvSpPr>
            <a:spLocks noChangeArrowheads="1"/>
          </p:cNvSpPr>
          <p:nvPr/>
        </p:nvSpPr>
        <p:spPr>
          <a:xfrm>
            <a:off x="5378692" y="3329740"/>
            <a:ext cx="201168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②そのためには～</a:t>
            </a:r>
          </a:p>
        </p:txBody>
      </p:sp>
      <p:cxnSp>
        <p:nvCxnSpPr>
          <p:cNvPr id="2199"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200" name="タイトル 1"/>
          <p:cNvSpPr>
            <a:spLocks noGrp="1"/>
          </p:cNvSpPr>
          <p:nvPr>
            <p:ph type="title"/>
          </p:nvPr>
        </p:nvSpPr>
        <p:spPr>
          <a:xfrm>
            <a:off x="120892" y="122800"/>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支援目標のイメージ</a:t>
            </a:r>
          </a:p>
        </p:txBody>
      </p:sp>
      <p:sp>
        <p:nvSpPr>
          <p:cNvPr id="2201" name="AutoShape 9"/>
          <p:cNvSpPr>
            <a:spLocks noChangeArrowheads="1"/>
          </p:cNvSpPr>
          <p:nvPr/>
        </p:nvSpPr>
        <p:spPr>
          <a:xfrm rot="10800000">
            <a:off x="10843194" y="2031527"/>
            <a:ext cx="742556" cy="3654314"/>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endParaRPr>
          </a:p>
        </p:txBody>
      </p:sp>
      <p:sp>
        <p:nvSpPr>
          <p:cNvPr id="2202" name="Text Box 11"/>
          <p:cNvSpPr txBox="1">
            <a:spLocks noChangeArrowheads="1"/>
          </p:cNvSpPr>
          <p:nvPr/>
        </p:nvSpPr>
        <p:spPr>
          <a:xfrm>
            <a:off x="10359979" y="5757679"/>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現在の状況</a:t>
            </a:r>
          </a:p>
        </p:txBody>
      </p:sp>
      <p:sp>
        <p:nvSpPr>
          <p:cNvPr id="2203" name="Text Box 11"/>
          <p:cNvSpPr txBox="1">
            <a:spLocks noChangeArrowheads="1"/>
          </p:cNvSpPr>
          <p:nvPr/>
        </p:nvSpPr>
        <p:spPr>
          <a:xfrm>
            <a:off x="10406992" y="1738363"/>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希望する生活</a:t>
            </a:r>
          </a:p>
        </p:txBody>
      </p:sp>
      <p:sp>
        <p:nvSpPr>
          <p:cNvPr id="2204"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Ｋ．Ｓａｔｏ引用山田資料を加工</a:t>
            </a:r>
          </a:p>
        </p:txBody>
      </p:sp>
      <p:cxnSp>
        <p:nvCxnSpPr>
          <p:cNvPr id="2205" name="直線矢印コネクタ 13"/>
          <p:cNvCxnSpPr>
            <a:cxnSpLocks/>
          </p:cNvCxnSpPr>
          <p:nvPr/>
        </p:nvCxnSpPr>
        <p:spPr>
          <a:xfrm>
            <a:off x="3104707" y="3196639"/>
            <a:ext cx="1409506" cy="101276"/>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cxnSp>
        <p:nvCxnSpPr>
          <p:cNvPr id="2206" name="直線矢印コネクタ 19"/>
          <p:cNvCxnSpPr>
            <a:cxnSpLocks/>
          </p:cNvCxnSpPr>
          <p:nvPr/>
        </p:nvCxnSpPr>
        <p:spPr>
          <a:xfrm flipV="1">
            <a:off x="3185863" y="2221820"/>
            <a:ext cx="2262579" cy="349853"/>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cxnSp>
        <p:nvCxnSpPr>
          <p:cNvPr id="2207" name="直線矢印コネクタ 21"/>
          <p:cNvCxnSpPr>
            <a:cxnSpLocks/>
          </p:cNvCxnSpPr>
          <p:nvPr/>
        </p:nvCxnSpPr>
        <p:spPr>
          <a:xfrm>
            <a:off x="3139041" y="3569997"/>
            <a:ext cx="1375172" cy="181495"/>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sp>
        <p:nvSpPr>
          <p:cNvPr id="2208" name="四角形: 角を丸くする 24"/>
          <p:cNvSpPr/>
          <p:nvPr/>
        </p:nvSpPr>
        <p:spPr>
          <a:xfrm>
            <a:off x="167309" y="2316863"/>
            <a:ext cx="2806740" cy="1571941"/>
          </a:xfrm>
          <a:prstGeom prst="roundRect">
            <a:avLst/>
          </a:prstGeom>
          <a:solidFill>
            <a:srgbClr val="00B050"/>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t>具体的にした目標を</a:t>
            </a:r>
            <a:endParaRPr kumimoji="1" lang="en-US" altLang="ja-JP" b="1" dirty="0"/>
          </a:p>
          <a:p>
            <a:pPr algn="ctr"/>
            <a:r>
              <a:rPr kumimoji="1" lang="ja-JP" altLang="en-US" b="1" dirty="0"/>
              <a:t>達成するため</a:t>
            </a:r>
            <a:endParaRPr kumimoji="1" lang="en-US" altLang="ja-JP" b="1" dirty="0"/>
          </a:p>
          <a:p>
            <a:pPr algn="ctr"/>
            <a:r>
              <a:rPr kumimoji="1" lang="ja-JP" altLang="en-US" b="1" dirty="0"/>
              <a:t>私たちはどんな目標で支援するか。</a:t>
            </a:r>
          </a:p>
        </p:txBody>
      </p:sp>
    </p:spTree>
    <p:extLst>
      <p:ext uri="{BB962C8B-B14F-4D97-AF65-F5344CB8AC3E}">
        <p14:creationId xmlns:p14="http://schemas.microsoft.com/office/powerpoint/2010/main" val="2253913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コンテンツ プレースホルダー 2"/>
          <p:cNvSpPr>
            <a:spLocks noGrp="1"/>
          </p:cNvSpPr>
          <p:nvPr>
            <p:ph idx="1"/>
          </p:nvPr>
        </p:nvSpPr>
        <p:spPr>
          <a:xfrm>
            <a:off x="561753" y="1407131"/>
            <a:ext cx="11378610" cy="5090285"/>
          </a:xfrm>
        </p:spPr>
        <p:txBody>
          <a:bodyPr>
            <a:normAutofit lnSpcReduction="10000"/>
          </a:bodyPr>
          <a:lstStyle/>
          <a:p>
            <a:pPr marL="0" indent="0">
              <a:buNone/>
            </a:pPr>
            <a:r>
              <a:rPr lang="ja-JP" altLang="en-US" sz="3200" b="1" dirty="0">
                <a:latin typeface="メイリオ" panose="020B0604030504040204" pitchFamily="50" charset="-128"/>
                <a:ea typeface="メイリオ" panose="020B0604030504040204" pitchFamily="50" charset="-128"/>
              </a:rPr>
              <a:t>　 </a:t>
            </a:r>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〇〇〇 </a:t>
            </a:r>
            <a:r>
              <a:rPr kumimoji="1" lang="ja-JP" altLang="en-US" sz="3200" b="1" dirty="0">
                <a:latin typeface="メイリオ" panose="020B0604030504040204" pitchFamily="50" charset="-128"/>
                <a:ea typeface="メイリオ" panose="020B0604030504040204" pitchFamily="50" charset="-128"/>
              </a:rPr>
              <a:t>のサービスをどのくらい使うのか</a:t>
            </a:r>
            <a:r>
              <a:rPr kumimoji="1" lang="en-US" altLang="ja-JP" sz="3200" b="1" dirty="0">
                <a:latin typeface="メイリオ" panose="020B0604030504040204" pitchFamily="50" charset="-128"/>
                <a:ea typeface="メイリオ" panose="020B0604030504040204" pitchFamily="50" charset="-128"/>
              </a:rPr>
              <a:t>…』</a:t>
            </a:r>
          </a:p>
          <a:p>
            <a:pPr marL="0" indent="0">
              <a:buNone/>
            </a:pPr>
            <a:r>
              <a:rPr lang="ja-JP" altLang="en-US" sz="3200" b="1" dirty="0">
                <a:latin typeface="メイリオ" panose="020B0604030504040204" pitchFamily="50" charset="-128"/>
                <a:ea typeface="メイリオ" panose="020B0604030504040204" pitchFamily="50" charset="-128"/>
              </a:rPr>
              <a:t>　 </a:t>
            </a:r>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ができないから</a:t>
            </a:r>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など、</a:t>
            </a:r>
            <a:endParaRPr kumimoji="1" lang="en-US" altLang="ja-JP" sz="3200" b="1" dirty="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先に手立てを考えてしまったり、</a:t>
            </a:r>
            <a:endParaRPr kumimoji="1" lang="en-US" altLang="ja-JP" sz="3200" b="1" dirty="0">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002060"/>
                </a:solidFill>
                <a:latin typeface="メイリオ" panose="020B0604030504040204" pitchFamily="50" charset="-128"/>
                <a:ea typeface="メイリオ" panose="020B0604030504040204" pitchFamily="50" charset="-128"/>
              </a:rPr>
              <a:t>　　　ネガティブなワード</a:t>
            </a:r>
            <a:r>
              <a:rPr kumimoji="1" lang="ja-JP" altLang="en-US" sz="3200" b="1" dirty="0">
                <a:latin typeface="メイリオ" panose="020B0604030504040204" pitchFamily="50" charset="-128"/>
                <a:ea typeface="メイリオ" panose="020B0604030504040204" pitchFamily="50" charset="-128"/>
              </a:rPr>
              <a:t>が出てきがちですが、</a:t>
            </a:r>
            <a:endParaRPr kumimoji="1"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3200" b="1" dirty="0">
              <a:latin typeface="メイリオ" panose="020B0604030504040204" pitchFamily="50" charset="-128"/>
              <a:ea typeface="メイリオ" panose="020B0604030504040204" pitchFamily="50" charset="-128"/>
            </a:endParaRPr>
          </a:p>
          <a:p>
            <a:pPr marL="0" indent="0">
              <a:buNone/>
            </a:pPr>
            <a:r>
              <a:rPr kumimoji="1" lang="ja-JP" altLang="en-US" sz="3200" b="1" dirty="0">
                <a:latin typeface="メイリオ" panose="020B0604030504040204" pitchFamily="50" charset="-128"/>
                <a:ea typeface="メイリオ" panose="020B0604030504040204" pitchFamily="50" charset="-128"/>
              </a:rPr>
              <a:t>　 ⇒</a:t>
            </a:r>
            <a:r>
              <a:rPr kumimoji="1" lang="ja-JP" altLang="en-US" sz="3600" b="1" dirty="0">
                <a:solidFill>
                  <a:srgbClr val="FF0000"/>
                </a:solidFill>
                <a:latin typeface="メイリオ" panose="020B0604030504040204" pitchFamily="50" charset="-128"/>
                <a:ea typeface="メイリオ" panose="020B0604030504040204" pitchFamily="50" charset="-128"/>
              </a:rPr>
              <a:t>本人の強み（ストレングス）</a:t>
            </a:r>
            <a:r>
              <a:rPr lang="ja-JP" altLang="en-US" sz="3600" b="1" dirty="0">
                <a:solidFill>
                  <a:srgbClr val="FF0000"/>
                </a:solidFill>
                <a:latin typeface="メイリオ" panose="020B0604030504040204" pitchFamily="50" charset="-128"/>
                <a:ea typeface="メイリオ" panose="020B0604030504040204" pitchFamily="50" charset="-128"/>
              </a:rPr>
              <a:t>に</a:t>
            </a:r>
            <a:r>
              <a:rPr kumimoji="1" lang="ja-JP" altLang="en-US" sz="3600" b="1" dirty="0">
                <a:solidFill>
                  <a:srgbClr val="FF0000"/>
                </a:solidFill>
                <a:latin typeface="メイリオ" panose="020B0604030504040204" pitchFamily="50" charset="-128"/>
                <a:ea typeface="メイリオ" panose="020B0604030504040204" pitchFamily="50" charset="-128"/>
              </a:rPr>
              <a:t>注目しながら、</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b="1" dirty="0">
                <a:solidFill>
                  <a:srgbClr val="FF0000"/>
                </a:solidFill>
                <a:latin typeface="メイリオ" panose="020B0604030504040204" pitchFamily="50" charset="-128"/>
                <a:ea typeface="メイリオ" panose="020B0604030504040204" pitchFamily="50" charset="-128"/>
              </a:rPr>
              <a:t>　　ニーズに対して支援者側の</a:t>
            </a:r>
            <a:r>
              <a:rPr kumimoji="1" lang="ja-JP" altLang="en-US" sz="3600" b="1" dirty="0">
                <a:solidFill>
                  <a:srgbClr val="FF0000"/>
                </a:solidFill>
                <a:latin typeface="メイリオ" panose="020B0604030504040204" pitchFamily="50" charset="-128"/>
                <a:ea typeface="メイリオ" panose="020B0604030504040204" pitchFamily="50" charset="-128"/>
              </a:rPr>
              <a:t>目標を検討してみま</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b="1" dirty="0">
                <a:solidFill>
                  <a:srgbClr val="FF0000"/>
                </a:solidFill>
                <a:latin typeface="メイリオ" panose="020B0604030504040204" pitchFamily="50" charset="-128"/>
                <a:ea typeface="メイリオ" panose="020B0604030504040204" pitchFamily="50" charset="-128"/>
              </a:rPr>
              <a:t>　　</a:t>
            </a:r>
            <a:r>
              <a:rPr kumimoji="1" lang="ja-JP" altLang="en-US" sz="3600" b="1" dirty="0">
                <a:solidFill>
                  <a:srgbClr val="FF0000"/>
                </a:solidFill>
                <a:latin typeface="メイリオ" panose="020B0604030504040204" pitchFamily="50" charset="-128"/>
                <a:ea typeface="メイリオ" panose="020B0604030504040204" pitchFamily="50" charset="-128"/>
              </a:rPr>
              <a:t>しょう！</a:t>
            </a:r>
          </a:p>
        </p:txBody>
      </p:sp>
      <p:cxnSp>
        <p:nvCxnSpPr>
          <p:cNvPr id="221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216" name="コンテンツ プレースホルダー 2"/>
          <p:cNvSpPr txBox="1"/>
          <p:nvPr/>
        </p:nvSpPr>
        <p:spPr>
          <a:xfrm>
            <a:off x="395909" y="173756"/>
            <a:ext cx="10515600" cy="69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注意すべき点は・・・</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732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224" name="コンテンツ プレースホルダー 2"/>
          <p:cNvSpPr>
            <a:spLocks noGrp="1"/>
          </p:cNvSpPr>
          <p:nvPr>
            <p:ph idx="1"/>
          </p:nvPr>
        </p:nvSpPr>
        <p:spPr>
          <a:xfrm>
            <a:off x="609600" y="1510754"/>
            <a:ext cx="11290852" cy="4062271"/>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真のニーズに対し支援目標を３つぐらいを目安に</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挙げられるようにしましょう。</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en-US" altLang="ja-JP" sz="3600" b="1" dirty="0">
                <a:solidFill>
                  <a:schemeClr val="bg2">
                    <a:lumMod val="50000"/>
                  </a:schemeClr>
                </a:solidFill>
                <a:latin typeface="メイリオ" panose="020B0604030504040204" pitchFamily="50" charset="-128"/>
                <a:ea typeface="メイリオ" panose="020B0604030504040204" pitchFamily="50" charset="-128"/>
              </a:rPr>
              <a:t>※</a:t>
            </a: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ここでも、本人の力を配慮します。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ただし、できない視点ばかりでなく</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強みやエンパワメントにも注目します。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p:txBody>
      </p:sp>
      <p:cxnSp>
        <p:nvCxnSpPr>
          <p:cNvPr id="222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226"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227" name="タイトル 1"/>
          <p:cNvSpPr txBox="1"/>
          <p:nvPr/>
        </p:nvSpPr>
        <p:spPr>
          <a:xfrm>
            <a:off x="3017380" y="5612975"/>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15</a:t>
            </a:r>
            <a:r>
              <a:rPr lang="ja-JP" altLang="en-US" sz="36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984909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1" name="角丸四角形 2"/>
          <p:cNvSpPr/>
          <p:nvPr/>
        </p:nvSpPr>
        <p:spPr>
          <a:xfrm>
            <a:off x="812320" y="776378"/>
            <a:ext cx="10567359" cy="4951562"/>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サービス等利用計画案の作成</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p:txBody>
      </p:sp>
      <p:sp>
        <p:nvSpPr>
          <p:cNvPr id="2242" name="正方形/長方形 1"/>
          <p:cNvSpPr/>
          <p:nvPr/>
        </p:nvSpPr>
        <p:spPr>
          <a:xfrm>
            <a:off x="1696278" y="4108360"/>
            <a:ext cx="8229600" cy="830104"/>
          </a:xfrm>
          <a:prstGeom prst="rect">
            <a:avLst/>
          </a:prstGeom>
        </p:spPr>
        <p:txBody>
          <a:bodyPr wrap="square">
            <a:spAutoFit/>
          </a:bodyPr>
          <a:lstStyle/>
          <a:p>
            <a:pPr algn="ctr"/>
            <a:r>
              <a:rPr lang="ja-JP" altLang="en-US" sz="4800" b="1" dirty="0">
                <a:latin typeface="メイリオ" panose="020B0604030504040204" pitchFamily="50" charset="-128"/>
                <a:ea typeface="メイリオ" panose="020B0604030504040204" pitchFamily="50" charset="-128"/>
              </a:rPr>
              <a:t>1</a:t>
            </a:r>
            <a:r>
              <a:rPr lang="en-US" altLang="ja-JP" sz="4800" b="1" dirty="0">
                <a:latin typeface="メイリオ" panose="020B0604030504040204" pitchFamily="50" charset="-128"/>
                <a:ea typeface="メイリオ" panose="020B0604030504040204" pitchFamily="50" charset="-128"/>
              </a:rPr>
              <a:t>5</a:t>
            </a:r>
            <a:r>
              <a:rPr lang="ja-JP" altLang="en-US" sz="4800" b="1" dirty="0">
                <a:latin typeface="メイリオ" panose="020B0604030504040204" pitchFamily="50" charset="-128"/>
                <a:ea typeface="メイリオ" panose="020B0604030504040204" pitchFamily="50" charset="-128"/>
              </a:rPr>
              <a:t>:30～16:35</a:t>
            </a:r>
            <a:endParaRPr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329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250" name="Picture 3"/>
          <p:cNvPicPr>
            <a:picLocks noChangeAspect="1" noChangeArrowheads="1"/>
          </p:cNvPicPr>
          <p:nvPr/>
        </p:nvPicPr>
        <p:blipFill>
          <a:blip r:embed="rId3"/>
          <a:stretch>
            <a:fillRect/>
          </a:stretch>
        </p:blipFill>
        <p:spPr>
          <a:xfrm>
            <a:off x="795131" y="1031894"/>
            <a:ext cx="10395983" cy="4993216"/>
          </a:xfrm>
          <a:prstGeom prst="rect">
            <a:avLst/>
          </a:prstGeom>
          <a:noFill/>
          <a:ln w="9525">
            <a:solidFill>
              <a:schemeClr val="tx1"/>
            </a:solidFill>
            <a:miter lim="800000"/>
            <a:headEnd/>
            <a:tailEnd/>
          </a:ln>
          <a:effectLst/>
        </p:spPr>
      </p:pic>
      <p:sp>
        <p:nvSpPr>
          <p:cNvPr id="2251" name="角丸四角形吹き出し 5"/>
          <p:cNvSpPr/>
          <p:nvPr/>
        </p:nvSpPr>
        <p:spPr>
          <a:xfrm>
            <a:off x="4293860" y="6109731"/>
            <a:ext cx="3398523"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具体的に書く：何をお願いしたいのか。</a:t>
            </a:r>
          </a:p>
        </p:txBody>
      </p:sp>
      <p:sp>
        <p:nvSpPr>
          <p:cNvPr id="2252" name="正方形/長方形 1"/>
          <p:cNvSpPr/>
          <p:nvPr/>
        </p:nvSpPr>
        <p:spPr>
          <a:xfrm>
            <a:off x="4656863" y="3990135"/>
            <a:ext cx="6445333" cy="20349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7658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 name="タイトル 1"/>
          <p:cNvSpPr>
            <a:spLocks noGrp="1"/>
          </p:cNvSpPr>
          <p:nvPr>
            <p:ph type="title"/>
          </p:nvPr>
        </p:nvSpPr>
        <p:spPr>
          <a:xfrm>
            <a:off x="980660" y="681036"/>
            <a:ext cx="6771861" cy="45719"/>
          </a:xfrm>
        </p:spPr>
        <p:txBody>
          <a:bodyPr>
            <a:normAutofit fontScale="90000"/>
          </a:bodyPr>
          <a:lstStyle/>
          <a:p>
            <a:r>
              <a:rPr kumimoji="1" lang="ja-JP" altLang="en-US" dirty="0"/>
              <a:t>　　　　　　　　　</a:t>
            </a:r>
            <a:endParaRPr kumimoji="1" lang="ja-JP" altLang="en-US" sz="1800" b="1" dirty="0">
              <a:latin typeface="HGPｺﾞｼｯｸE" panose="020B0900000000000000" pitchFamily="50" charset="-128"/>
              <a:ea typeface="HGPｺﾞｼｯｸE" panose="020B0900000000000000" pitchFamily="50" charset="-128"/>
            </a:endParaRPr>
          </a:p>
        </p:txBody>
      </p:sp>
      <p:sp>
        <p:nvSpPr>
          <p:cNvPr id="2260" name="コンテンツ プレースホルダー 2"/>
          <p:cNvSpPr>
            <a:spLocks noGrp="1"/>
          </p:cNvSpPr>
          <p:nvPr>
            <p:ph idx="1"/>
          </p:nvPr>
        </p:nvSpPr>
        <p:spPr>
          <a:xfrm>
            <a:off x="757989" y="1134077"/>
            <a:ext cx="11224904" cy="5235756"/>
          </a:xfrm>
        </p:spPr>
        <p:txBody>
          <a:bodyPr>
            <a:normAutofit/>
          </a:bodyPr>
          <a:lstStyle/>
          <a:p>
            <a:pPr>
              <a:buFont typeface="Wingdings" panose="05000000000000000000" pitchFamily="2" charset="2"/>
              <a:buChar char="Ø"/>
            </a:pPr>
            <a:r>
              <a:rPr lang="ja-JP" altLang="en-US" sz="2800" dirty="0">
                <a:latin typeface="メイリオ" panose="020B0604030504040204" pitchFamily="50" charset="-128"/>
                <a:ea typeface="メイリオ" panose="020B0604030504040204" pitchFamily="50" charset="-128"/>
              </a:rPr>
              <a:t> </a:t>
            </a:r>
            <a:r>
              <a:rPr lang="ja-JP" altLang="en-US" sz="3000" dirty="0">
                <a:latin typeface="メイリオ" panose="020B0604030504040204" pitchFamily="50" charset="-128"/>
                <a:ea typeface="メイリオ" panose="020B0604030504040204" pitchFamily="50" charset="-128"/>
              </a:rPr>
              <a:t>ニーズアセスメント</a:t>
            </a:r>
            <a:r>
              <a:rPr kumimoji="1" lang="ja-JP" altLang="en-US" sz="3000" dirty="0">
                <a:latin typeface="メイリオ" panose="020B0604030504040204" pitchFamily="50" charset="-128"/>
                <a:ea typeface="メイリオ" panose="020B0604030504040204" pitchFamily="50" charset="-128"/>
              </a:rPr>
              <a:t>で出た</a:t>
            </a:r>
            <a:r>
              <a:rPr lang="ja-JP" altLang="en-US" sz="3000" dirty="0">
                <a:latin typeface="メイリオ" panose="020B0604030504040204" pitchFamily="50" charset="-128"/>
                <a:ea typeface="メイリオ" panose="020B0604030504040204" pitchFamily="50" charset="-128"/>
              </a:rPr>
              <a:t>支援目標へ</a:t>
            </a:r>
            <a:r>
              <a:rPr kumimoji="1" lang="ja-JP" altLang="en-US" sz="3000" dirty="0">
                <a:latin typeface="メイリオ" panose="020B0604030504040204" pitchFamily="50" charset="-128"/>
                <a:ea typeface="メイリオ" panose="020B0604030504040204" pitchFamily="50" charset="-128"/>
              </a:rPr>
              <a:t>の手立てを考えます。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手立ては、</a:t>
            </a:r>
            <a:r>
              <a:rPr lang="ja-JP" altLang="en-US" sz="3000" dirty="0" err="1">
                <a:solidFill>
                  <a:srgbClr val="FF0000"/>
                </a:solidFill>
                <a:latin typeface="メイリオ" panose="020B0604030504040204" pitchFamily="50" charset="-128"/>
                <a:ea typeface="メイリオ" panose="020B0604030504040204" pitchFamily="50" charset="-128"/>
              </a:rPr>
              <a:t>障がい</a:t>
            </a:r>
            <a:r>
              <a:rPr lang="ja-JP" altLang="en-US" sz="3000" dirty="0">
                <a:solidFill>
                  <a:srgbClr val="FF0000"/>
                </a:solidFill>
                <a:latin typeface="メイリオ" panose="020B0604030504040204" pitchFamily="50" charset="-128"/>
                <a:ea typeface="メイリオ" panose="020B0604030504040204" pitchFamily="50" charset="-128"/>
              </a:rPr>
              <a:t>福祉サービスだけではありません</a:t>
            </a:r>
            <a:r>
              <a:rPr lang="ja-JP" altLang="en-US" sz="3000" dirty="0">
                <a:latin typeface="メイリオ" panose="020B0604030504040204" pitchFamily="50" charset="-128"/>
                <a:ea typeface="メイリオ" panose="020B0604030504040204" pitchFamily="50" charset="-128"/>
              </a:rPr>
              <a:t>。</a:t>
            </a:r>
            <a:endParaRPr lang="en-US" altLang="ja-JP" sz="3000" dirty="0">
              <a:latin typeface="メイリオ" panose="020B0604030504040204" pitchFamily="50" charset="-128"/>
              <a:ea typeface="メイリオ" panose="020B0604030504040204" pitchFamily="50" charset="-128"/>
            </a:endParaRPr>
          </a:p>
          <a:p>
            <a:pPr marL="0" indent="0">
              <a:buNone/>
            </a:pPr>
            <a:r>
              <a:rPr kumimoji="1" lang="ja-JP" altLang="en-US" sz="3000" dirty="0">
                <a:solidFill>
                  <a:srgbClr val="FF0000"/>
                </a:solidFill>
                <a:latin typeface="メイリオ" panose="020B0604030504040204" pitchFamily="50" charset="-128"/>
                <a:ea typeface="メイリオ" panose="020B0604030504040204" pitchFamily="50" charset="-128"/>
              </a:rPr>
              <a:t>　 地域にある資源すべて</a:t>
            </a:r>
            <a:r>
              <a:rPr kumimoji="1" lang="ja-JP" altLang="en-US" sz="3000" dirty="0">
                <a:latin typeface="メイリオ" panose="020B0604030504040204" pitchFamily="50" charset="-128"/>
                <a:ea typeface="メイリオ" panose="020B0604030504040204" pitchFamily="50" charset="-128"/>
              </a:rPr>
              <a:t>が</a:t>
            </a:r>
            <a:r>
              <a:rPr kumimoji="1" lang="ja-JP" altLang="en-US" sz="3000" dirty="0">
                <a:solidFill>
                  <a:srgbClr val="FF0000"/>
                </a:solidFill>
                <a:latin typeface="メイリオ" panose="020B0604030504040204" pitchFamily="50" charset="-128"/>
                <a:ea typeface="メイリオ" panose="020B0604030504040204" pitchFamily="50" charset="-128"/>
              </a:rPr>
              <a:t>手立て</a:t>
            </a:r>
            <a:r>
              <a:rPr kumimoji="1" lang="ja-JP" altLang="en-US" sz="3000" dirty="0">
                <a:latin typeface="メイリオ" panose="020B0604030504040204" pitchFamily="50" charset="-128"/>
                <a:ea typeface="メイリオ" panose="020B0604030504040204" pitchFamily="50" charset="-128"/>
              </a:rPr>
              <a:t>となり</a:t>
            </a:r>
            <a:r>
              <a:rPr lang="ja-JP" altLang="en-US" sz="3000" dirty="0">
                <a:latin typeface="メイリオ" panose="020B0604030504040204" pitchFamily="50" charset="-128"/>
                <a:ea typeface="メイリオ" panose="020B0604030504040204" pitchFamily="50" charset="-128"/>
              </a:rPr>
              <a:t>得</a:t>
            </a:r>
            <a:r>
              <a:rPr kumimoji="1" lang="ja-JP" altLang="en-US" sz="3000" dirty="0">
                <a:latin typeface="メイリオ" panose="020B0604030504040204" pitchFamily="50" charset="-128"/>
                <a:ea typeface="メイリオ" panose="020B0604030504040204" pitchFamily="50" charset="-128"/>
              </a:rPr>
              <a:t>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１つ</a:t>
            </a:r>
            <a:r>
              <a:rPr kumimoji="1" lang="ja-JP" altLang="en-US" sz="3000" dirty="0">
                <a:latin typeface="メイリオ" panose="020B0604030504040204" pitchFamily="50" charset="-128"/>
                <a:ea typeface="メイリオ" panose="020B0604030504040204" pitchFamily="50" charset="-128"/>
              </a:rPr>
              <a:t>の目標に対し、手立ては一つとは限りません。</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複数の手立てが出ることもありますので、</a:t>
            </a:r>
            <a:r>
              <a:rPr kumimoji="1" lang="en-US" altLang="ja-JP" sz="3000" dirty="0">
                <a:latin typeface="メイリオ" panose="020B0604030504040204" pitchFamily="50" charset="-128"/>
                <a:ea typeface="メイリオ" panose="020B0604030504040204" pitchFamily="50" charset="-128"/>
              </a:rPr>
              <a:t>GW</a:t>
            </a:r>
            <a:r>
              <a:rPr kumimoji="1" lang="ja-JP" altLang="en-US" sz="3000" dirty="0">
                <a:latin typeface="メイリオ" panose="020B0604030504040204" pitchFamily="50" charset="-128"/>
                <a:ea typeface="メイリオ" panose="020B0604030504040204" pitchFamily="50" charset="-128"/>
              </a:rPr>
              <a:t>で深めた</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県二さんの</a:t>
            </a:r>
            <a:r>
              <a:rPr kumimoji="1" lang="ja-JP" altLang="en-US" sz="3000" dirty="0">
                <a:solidFill>
                  <a:srgbClr val="FF0000"/>
                </a:solidFill>
                <a:latin typeface="メイリオ" panose="020B0604030504040204" pitchFamily="50" charset="-128"/>
                <a:ea typeface="メイリオ" panose="020B0604030504040204" pitchFamily="50" charset="-128"/>
              </a:rPr>
              <a:t>ストレングス</a:t>
            </a:r>
            <a:r>
              <a:rPr kumimoji="1" lang="ja-JP" altLang="en-US" sz="3000" dirty="0">
                <a:latin typeface="メイリオ" panose="020B0604030504040204" pitchFamily="50" charset="-128"/>
                <a:ea typeface="メイリオ" panose="020B0604030504040204" pitchFamily="50" charset="-128"/>
              </a:rPr>
              <a:t>、</a:t>
            </a:r>
            <a:r>
              <a:rPr kumimoji="1" lang="ja-JP" altLang="en-US" sz="3000" dirty="0">
                <a:solidFill>
                  <a:srgbClr val="FF0000"/>
                </a:solidFill>
                <a:latin typeface="メイリオ" panose="020B0604030504040204" pitchFamily="50" charset="-128"/>
                <a:ea typeface="メイリオ" panose="020B0604030504040204" pitchFamily="50" charset="-128"/>
              </a:rPr>
              <a:t>地域にある資源情報</a:t>
            </a:r>
            <a:r>
              <a:rPr kumimoji="1" lang="ja-JP" altLang="en-US" sz="3000" dirty="0">
                <a:latin typeface="メイリオ" panose="020B0604030504040204" pitchFamily="50" charset="-128"/>
                <a:ea typeface="メイリオ" panose="020B0604030504040204" pitchFamily="50" charset="-128"/>
              </a:rPr>
              <a:t>を活用しな</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がら考えて</a:t>
            </a:r>
            <a:r>
              <a:rPr lang="ja-JP" altLang="en-US" sz="3000" dirty="0">
                <a:latin typeface="メイリオ" panose="020B0604030504040204" pitchFamily="50" charset="-128"/>
                <a:ea typeface="メイリオ" panose="020B0604030504040204" pitchFamily="50" charset="-128"/>
              </a:rPr>
              <a:t>みてください。</a:t>
            </a:r>
            <a:endParaRPr kumimoji="1" lang="ja-JP" altLang="en-US" sz="3000" dirty="0">
              <a:latin typeface="メイリオ" panose="020B0604030504040204" pitchFamily="50" charset="-128"/>
              <a:ea typeface="メイリオ" panose="020B0604030504040204" pitchFamily="50" charset="-128"/>
            </a:endParaRPr>
          </a:p>
        </p:txBody>
      </p:sp>
      <p:sp>
        <p:nvSpPr>
          <p:cNvPr id="2261" name="コンテンツ プレースホルダー 2"/>
          <p:cNvSpPr txBox="1"/>
          <p:nvPr/>
        </p:nvSpPr>
        <p:spPr>
          <a:xfrm>
            <a:off x="167309" y="255180"/>
            <a:ext cx="10391273" cy="747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b="1" dirty="0">
                <a:latin typeface="メイリオ" panose="020B0604030504040204" pitchFamily="50" charset="-128"/>
                <a:ea typeface="メイリオ" panose="020B0604030504040204" pitchFamily="50" charset="-128"/>
              </a:rPr>
              <a:t>具体的な手立て（１）</a:t>
            </a:r>
          </a:p>
        </p:txBody>
      </p:sp>
      <p:cxnSp>
        <p:nvCxnSpPr>
          <p:cNvPr id="226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7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 name="タイトル 1"/>
          <p:cNvSpPr>
            <a:spLocks noGrp="1"/>
          </p:cNvSpPr>
          <p:nvPr>
            <p:ph type="title"/>
          </p:nvPr>
        </p:nvSpPr>
        <p:spPr>
          <a:xfrm>
            <a:off x="152402" y="113335"/>
            <a:ext cx="10515600" cy="907084"/>
          </a:xfrm>
        </p:spPr>
        <p:txBody>
          <a:bodyPr>
            <a:normAutofit/>
          </a:bodyPr>
          <a:lstStyle/>
          <a:p>
            <a:r>
              <a:rPr lang="ja-JP" altLang="en-US" sz="4000" b="1" dirty="0">
                <a:latin typeface="メイリオ" panose="020B0604030504040204" pitchFamily="50" charset="-128"/>
                <a:ea typeface="メイリオ" panose="020B0604030504040204" pitchFamily="50" charset="-128"/>
              </a:rPr>
              <a:t>演習</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日目</a:t>
            </a: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の振り返り（１）</a:t>
            </a:r>
          </a:p>
        </p:txBody>
      </p:sp>
      <p:sp>
        <p:nvSpPr>
          <p:cNvPr id="1495" name="コンテンツ プレースホルダー 2"/>
          <p:cNvSpPr>
            <a:spLocks noGrp="1"/>
          </p:cNvSpPr>
          <p:nvPr>
            <p:ph idx="1"/>
          </p:nvPr>
        </p:nvSpPr>
        <p:spPr>
          <a:xfrm>
            <a:off x="838199" y="1775791"/>
            <a:ext cx="11221271" cy="4401172"/>
          </a:xfrm>
        </p:spPr>
        <p:txBody>
          <a:bodyPr>
            <a:normAutofit/>
          </a:bodyPr>
          <a:lstStyle/>
          <a:p>
            <a:pPr marL="0" indent="0">
              <a:buNone/>
            </a:pPr>
            <a:r>
              <a:rPr lang="ja-JP" altLang="en-US" b="1" dirty="0">
                <a:latin typeface="メイリオ" panose="020B0604030504040204" pitchFamily="50" charset="-128"/>
                <a:ea typeface="メイリオ" panose="020B0604030504040204" pitchFamily="50" charset="-128"/>
              </a:rPr>
              <a:t>獲得目標</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１．</a:t>
            </a:r>
            <a:r>
              <a:rPr kumimoji="1" lang="ja-JP" altLang="en-US" dirty="0">
                <a:latin typeface="メイリオ" panose="020B0604030504040204" pitchFamily="50" charset="-128"/>
                <a:ea typeface="メイリオ" panose="020B0604030504040204" pitchFamily="50" charset="-128"/>
              </a:rPr>
              <a:t>初期相談支援（インテーク）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２．アセスメント及びニーズ把握</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概要１</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①利用者やその家族との信頼関係の構築の重要性について</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②初期面接場面における相談支援の視点と信頼関係を築</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くための技術（受容・共感・傾聴）について習得する。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pic>
        <p:nvPicPr>
          <p:cNvPr id="1496" name="図 3"/>
          <p:cNvPicPr>
            <a:picLocks noChangeAspect="1"/>
          </p:cNvPicPr>
          <p:nvPr/>
        </p:nvPicPr>
        <p:blipFill>
          <a:blip r:embed="rId3"/>
          <a:srcRect l="47102" t="63998" r="4205" b="3542"/>
          <a:stretch>
            <a:fillRect/>
          </a:stretch>
        </p:blipFill>
        <p:spPr>
          <a:xfrm>
            <a:off x="7604361" y="1620852"/>
            <a:ext cx="3843134" cy="1921566"/>
          </a:xfrm>
          <a:prstGeom prst="rect">
            <a:avLst/>
          </a:prstGeom>
        </p:spPr>
      </p:pic>
      <p:cxnSp>
        <p:nvCxnSpPr>
          <p:cNvPr id="1497"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8" name="直線コネクタ 6"/>
          <p:cNvCxnSpPr>
            <a:cxnSpLocks/>
          </p:cNvCxnSpPr>
          <p:nvPr/>
        </p:nvCxnSpPr>
        <p:spPr>
          <a:xfrm>
            <a:off x="744505" y="1643270"/>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9" name="直線コネクタ 7"/>
          <p:cNvCxnSpPr>
            <a:cxnSpLocks/>
          </p:cNvCxnSpPr>
          <p:nvPr/>
        </p:nvCxnSpPr>
        <p:spPr>
          <a:xfrm>
            <a:off x="704748" y="371060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409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 name="タイトル 1"/>
          <p:cNvSpPr>
            <a:spLocks noGrp="1"/>
          </p:cNvSpPr>
          <p:nvPr>
            <p:ph type="title"/>
          </p:nvPr>
        </p:nvSpPr>
        <p:spPr>
          <a:xfrm>
            <a:off x="167309" y="179885"/>
            <a:ext cx="10515600" cy="841527"/>
          </a:xfrm>
        </p:spPr>
        <p:txBody>
          <a:bodyPr>
            <a:normAutofit/>
          </a:bodyPr>
          <a:lstStyle/>
          <a:p>
            <a:r>
              <a:rPr lang="ja-JP" altLang="en-US" sz="4000" b="1" dirty="0">
                <a:latin typeface="メイリオ" panose="020B0604030504040204" pitchFamily="50" charset="-128"/>
                <a:ea typeface="メイリオ" panose="020B0604030504040204" pitchFamily="50" charset="-128"/>
              </a:rPr>
              <a:t>具体的な手立て（２）</a:t>
            </a:r>
          </a:p>
        </p:txBody>
      </p:sp>
      <p:sp>
        <p:nvSpPr>
          <p:cNvPr id="2270" name="コンテンツ プレースホルダー 2"/>
          <p:cNvSpPr>
            <a:spLocks noGrp="1"/>
          </p:cNvSpPr>
          <p:nvPr>
            <p:ph idx="1"/>
          </p:nvPr>
        </p:nvSpPr>
        <p:spPr>
          <a:xfrm>
            <a:off x="636070" y="1342324"/>
            <a:ext cx="11155326" cy="5031985"/>
          </a:xfrm>
        </p:spPr>
        <p:txBody>
          <a:bodyPr>
            <a:normAutofit lnSpcReduction="10000"/>
          </a:bodyPr>
          <a:lstStyle/>
          <a:p>
            <a:pPr>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 </a:t>
            </a:r>
            <a:r>
              <a:rPr kumimoji="1" lang="ja-JP" altLang="en-US" sz="3000" dirty="0">
                <a:solidFill>
                  <a:srgbClr val="FF0000"/>
                </a:solidFill>
                <a:latin typeface="メイリオ" panose="020B0604030504040204" pitchFamily="50" charset="-128"/>
                <a:ea typeface="メイリオ" panose="020B0604030504040204" pitchFamily="50" charset="-128"/>
              </a:rPr>
              <a:t>関係機関の役割や支援内容、頻度、担当者等、具体的に記載</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rPr>
              <a:t>　します</a:t>
            </a:r>
            <a:r>
              <a:rPr kumimoji="1" lang="ja-JP" altLang="en-US" sz="3000" dirty="0">
                <a:latin typeface="メイリオ" panose="020B0604030504040204" pitchFamily="50" charset="-128"/>
                <a:ea typeface="メイリオ" panose="020B0604030504040204" pitchFamily="50" charset="-128"/>
              </a:rPr>
              <a:t>。また、</a:t>
            </a:r>
            <a:r>
              <a:rPr kumimoji="1" lang="ja-JP" altLang="en-US" sz="3000" dirty="0">
                <a:solidFill>
                  <a:srgbClr val="FF0000"/>
                </a:solidFill>
                <a:latin typeface="メイリオ" panose="020B0604030504040204" pitchFamily="50" charset="-128"/>
                <a:ea typeface="メイリオ" panose="020B0604030504040204" pitchFamily="50" charset="-128"/>
              </a:rPr>
              <a:t>本人が果たす役割</a:t>
            </a:r>
            <a:r>
              <a:rPr kumimoji="1" lang="ja-JP" altLang="en-US" sz="3000" dirty="0">
                <a:latin typeface="メイリオ" panose="020B0604030504040204" pitchFamily="50" charset="-128"/>
                <a:ea typeface="メイリオ" panose="020B0604030504040204" pitchFamily="50" charset="-128"/>
              </a:rPr>
              <a:t>や本人がやるべきことを組</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込みます。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kumimoji="1" lang="ja-JP" altLang="en-US" sz="3000" dirty="0">
                <a:latin typeface="メイリオ" panose="020B0604030504040204" pitchFamily="50" charset="-128"/>
                <a:ea typeface="メイリオ" panose="020B0604030504040204" pitchFamily="50" charset="-128"/>
              </a:rPr>
              <a:t> </a:t>
            </a:r>
            <a:r>
              <a:rPr kumimoji="1" lang="ja-JP" altLang="en-US" sz="3000" dirty="0">
                <a:solidFill>
                  <a:srgbClr val="FF0000"/>
                </a:solidFill>
                <a:latin typeface="メイリオ" panose="020B0604030504040204" pitchFamily="50" charset="-128"/>
                <a:ea typeface="メイリオ" panose="020B0604030504040204" pitchFamily="50" charset="-128"/>
              </a:rPr>
              <a:t>支援の優先順位</a:t>
            </a:r>
            <a:r>
              <a:rPr kumimoji="1" lang="ja-JP" altLang="en-US" sz="3000" dirty="0">
                <a:latin typeface="メイリオ" panose="020B0604030504040204" pitchFamily="50" charset="-128"/>
                <a:ea typeface="メイリオ" panose="020B0604030504040204" pitchFamily="50" charset="-128"/>
              </a:rPr>
              <a:t>と</a:t>
            </a:r>
            <a:r>
              <a:rPr kumimoji="1" lang="ja-JP" altLang="en-US" sz="3000" dirty="0">
                <a:solidFill>
                  <a:srgbClr val="FF0000"/>
                </a:solidFill>
                <a:latin typeface="メイリオ" panose="020B0604030504040204" pitchFamily="50" charset="-128"/>
                <a:ea typeface="メイリオ" panose="020B0604030504040204" pitchFamily="50" charset="-128"/>
              </a:rPr>
              <a:t>評価時期</a:t>
            </a:r>
            <a:r>
              <a:rPr kumimoji="1" lang="ja-JP" altLang="en-US" sz="3000" dirty="0">
                <a:latin typeface="メイリオ" panose="020B0604030504040204" pitchFamily="50" charset="-128"/>
                <a:ea typeface="メイリオ" panose="020B0604030504040204" pitchFamily="50" charset="-128"/>
              </a:rPr>
              <a:t>を明確にすることでモニタリング</a:t>
            </a:r>
            <a:endParaRPr kumimoji="1" lang="en-US" altLang="ja-JP" sz="3000" dirty="0">
              <a:latin typeface="メイリオ" panose="020B0604030504040204" pitchFamily="50" charset="-128"/>
              <a:ea typeface="メイリオ" panose="020B0604030504040204" pitchFamily="50" charset="-128"/>
            </a:endParaRPr>
          </a:p>
          <a:p>
            <a:pPr marL="0" indent="0">
              <a:buNone/>
            </a:pPr>
            <a:r>
              <a:rPr kumimoji="1" lang="ja-JP" altLang="en-US" sz="3000" dirty="0">
                <a:latin typeface="メイリオ" panose="020B0604030504040204" pitchFamily="50" charset="-128"/>
                <a:ea typeface="メイリオ" panose="020B0604030504040204" pitchFamily="50" charset="-128"/>
              </a:rPr>
              <a:t>　や評価の時期が具体的になります。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a:t>
            </a:r>
            <a:r>
              <a:rPr lang="ja-JP" altLang="en-US" sz="3000" dirty="0">
                <a:solidFill>
                  <a:srgbClr val="FF0000"/>
                </a:solidFill>
                <a:latin typeface="メイリオ" panose="020B0604030504040204" pitchFamily="50" charset="-128"/>
                <a:ea typeface="メイリオ" panose="020B0604030504040204" pitchFamily="50" charset="-128"/>
              </a:rPr>
              <a:t>支援が提供されることによって、本人の生活がどのように変</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rPr>
              <a:t>　化するのかを週間計画表に具体的に記入</a:t>
            </a:r>
            <a:r>
              <a:rPr lang="ja-JP" altLang="en-US" sz="3000" dirty="0">
                <a:latin typeface="メイリオ" panose="020B0604030504040204" pitchFamily="50" charset="-128"/>
                <a:ea typeface="メイリオ" panose="020B0604030504040204" pitchFamily="50" charset="-128"/>
              </a:rPr>
              <a:t>することで本人や関</a:t>
            </a:r>
            <a:endParaRPr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係機関が本人の生活や支援を共有することができます。</a:t>
            </a:r>
            <a:endParaRPr lang="en-US" altLang="ja-JP" sz="3000" dirty="0">
              <a:latin typeface="メイリオ" panose="020B0604030504040204" pitchFamily="50" charset="-128"/>
              <a:ea typeface="メイリオ" panose="020B0604030504040204" pitchFamily="50" charset="-128"/>
            </a:endParaRPr>
          </a:p>
          <a:p>
            <a:endParaRPr kumimoji="1" lang="en-US" altLang="ja-JP" sz="30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cxnSp>
        <p:nvCxnSpPr>
          <p:cNvPr id="227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741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 name="タイトル 1"/>
          <p:cNvSpPr>
            <a:spLocks noGrp="1"/>
          </p:cNvSpPr>
          <p:nvPr>
            <p:ph type="title"/>
          </p:nvPr>
        </p:nvSpPr>
        <p:spPr>
          <a:xfrm>
            <a:off x="105071" y="0"/>
            <a:ext cx="9956074" cy="1183458"/>
          </a:xfrm>
          <a:ln>
            <a:noFill/>
          </a:ln>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b="1" dirty="0">
                <a:latin typeface="メイリオ" panose="020B0604030504040204" pitchFamily="50" charset="-128"/>
                <a:ea typeface="メイリオ" panose="020B0604030504040204" pitchFamily="50" charset="-128"/>
              </a:rPr>
              <a:t>手立てを</a:t>
            </a:r>
            <a:r>
              <a:rPr lang="ja-JP" altLang="en-US" sz="4000" b="1" dirty="0">
                <a:latin typeface="メイリオ" panose="020B0604030504040204" pitchFamily="50" charset="-128"/>
                <a:ea typeface="メイリオ" panose="020B0604030504040204" pitchFamily="50" charset="-128"/>
              </a:rPr>
              <a:t>考える視点（確認！！）</a:t>
            </a:r>
            <a:endParaRPr kumimoji="1" lang="ja-JP" altLang="en-US" sz="4000" b="1" dirty="0">
              <a:latin typeface="メイリオ" panose="020B0604030504040204" pitchFamily="50" charset="-128"/>
              <a:ea typeface="メイリオ" panose="020B0604030504040204" pitchFamily="50" charset="-128"/>
            </a:endParaRPr>
          </a:p>
        </p:txBody>
      </p:sp>
      <p:sp>
        <p:nvSpPr>
          <p:cNvPr id="2279" name="正方形/長方形 5"/>
          <p:cNvSpPr/>
          <p:nvPr/>
        </p:nvSpPr>
        <p:spPr>
          <a:xfrm>
            <a:off x="1151993" y="2209218"/>
            <a:ext cx="10232569" cy="1077218"/>
          </a:xfrm>
          <a:prstGeom prst="rect">
            <a:avLst/>
          </a:prstGeom>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手立ては、</a:t>
            </a:r>
            <a:r>
              <a:rPr lang="ja-JP" altLang="en-US" sz="3200" b="1" dirty="0" err="1">
                <a:solidFill>
                  <a:srgbClr val="FF0000"/>
                </a:solidFill>
                <a:latin typeface="メイリオ" panose="020B0604030504040204" pitchFamily="50" charset="-128"/>
                <a:ea typeface="メイリオ" panose="020B0604030504040204" pitchFamily="50" charset="-128"/>
              </a:rPr>
              <a:t>障がい</a:t>
            </a:r>
            <a:r>
              <a:rPr lang="ja-JP" altLang="en-US" sz="3200" b="1" dirty="0">
                <a:solidFill>
                  <a:srgbClr val="FF0000"/>
                </a:solidFill>
                <a:latin typeface="メイリオ" panose="020B0604030504040204" pitchFamily="50" charset="-128"/>
                <a:ea typeface="メイリオ" panose="020B0604030504040204" pitchFamily="50" charset="-128"/>
              </a:rPr>
              <a:t>福祉サービスだけではありません</a:t>
            </a:r>
            <a:r>
              <a:rPr lang="ja-JP" altLang="en-US" sz="3200" b="1" dirty="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地域にある資源すべて</a:t>
            </a:r>
            <a:r>
              <a:rPr lang="ja-JP" altLang="en-US" sz="3200" b="1" dirty="0">
                <a:latin typeface="メイリオ" panose="020B0604030504040204" pitchFamily="50" charset="-128"/>
                <a:ea typeface="メイリオ" panose="020B0604030504040204" pitchFamily="50" charset="-128"/>
              </a:rPr>
              <a:t>が</a:t>
            </a:r>
            <a:r>
              <a:rPr lang="ja-JP" altLang="en-US" sz="3200" b="1" dirty="0">
                <a:solidFill>
                  <a:srgbClr val="FF0000"/>
                </a:solidFill>
                <a:latin typeface="メイリオ" panose="020B0604030504040204" pitchFamily="50" charset="-128"/>
                <a:ea typeface="メイリオ" panose="020B0604030504040204" pitchFamily="50" charset="-128"/>
              </a:rPr>
              <a:t>手立て</a:t>
            </a:r>
            <a:r>
              <a:rPr lang="ja-JP" altLang="en-US" sz="3200" b="1" dirty="0">
                <a:latin typeface="メイリオ" panose="020B0604030504040204" pitchFamily="50" charset="-128"/>
                <a:ea typeface="メイリオ" panose="020B0604030504040204" pitchFamily="50" charset="-128"/>
              </a:rPr>
              <a:t>となります。</a:t>
            </a:r>
            <a:endParaRPr lang="en-US" altLang="ja-JP" sz="3200" b="1" dirty="0">
              <a:latin typeface="メイリオ" panose="020B0604030504040204" pitchFamily="50" charset="-128"/>
              <a:ea typeface="メイリオ" panose="020B0604030504040204" pitchFamily="50" charset="-128"/>
            </a:endParaRPr>
          </a:p>
        </p:txBody>
      </p:sp>
      <p:pic>
        <p:nvPicPr>
          <p:cNvPr id="2280" name="Picture 8" descr="11ILAG13"/>
          <p:cNvPicPr>
            <a:picLocks noChangeAspect="1" noChangeArrowheads="1"/>
          </p:cNvPicPr>
          <p:nvPr/>
        </p:nvPicPr>
        <p:blipFill>
          <a:blip r:embed="rId3"/>
          <a:stretch>
            <a:fillRect/>
          </a:stretch>
        </p:blipFill>
        <p:spPr>
          <a:xfrm>
            <a:off x="1018217" y="3737112"/>
            <a:ext cx="1898775" cy="2567357"/>
          </a:xfrm>
          <a:prstGeom prst="rect">
            <a:avLst/>
          </a:prstGeom>
          <a:noFill/>
          <a:ln/>
        </p:spPr>
      </p:pic>
      <p:cxnSp>
        <p:nvCxnSpPr>
          <p:cNvPr id="228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2" name="直線コネクタ 2"/>
          <p:cNvCxnSpPr>
            <a:cxnSpLocks/>
          </p:cNvCxnSpPr>
          <p:nvPr/>
        </p:nvCxnSpPr>
        <p:spPr>
          <a:xfrm>
            <a:off x="1110036" y="2209218"/>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83" name="吹き出し: 角を丸めた四角形 3"/>
          <p:cNvSpPr/>
          <p:nvPr/>
        </p:nvSpPr>
        <p:spPr>
          <a:xfrm>
            <a:off x="3712126" y="4011843"/>
            <a:ext cx="4822274" cy="2292626"/>
          </a:xfrm>
          <a:prstGeom prst="wedgeRoundRectCallout">
            <a:avLst>
              <a:gd name="adj1" fmla="val -65507"/>
              <a:gd name="adj2" fmla="val -2362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①　県二さんのストレングス</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②　インフォーマルな支援　　</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③　フォーマルな支援</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rgbClr val="00206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・・・の、優先順位で</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考えてみましょう！</a:t>
            </a:r>
          </a:p>
        </p:txBody>
      </p:sp>
    </p:spTree>
    <p:extLst>
      <p:ext uri="{BB962C8B-B14F-4D97-AF65-F5344CB8AC3E}">
        <p14:creationId xmlns:p14="http://schemas.microsoft.com/office/powerpoint/2010/main" val="3830696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0" name="コンテンツ プレースホルダー 3"/>
          <p:cNvPicPr>
            <a:picLocks noGrp="1" noChangeAspect="1"/>
          </p:cNvPicPr>
          <p:nvPr>
            <p:ph idx="1"/>
          </p:nvPr>
        </p:nvPicPr>
        <p:blipFill>
          <a:blip r:embed="rId3"/>
          <a:stretch>
            <a:fillRect/>
          </a:stretch>
        </p:blipFill>
        <p:spPr>
          <a:xfrm>
            <a:off x="8176591" y="1546310"/>
            <a:ext cx="3803374" cy="3009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91" name="タイトル 1"/>
          <p:cNvSpPr txBox="1"/>
          <p:nvPr/>
        </p:nvSpPr>
        <p:spPr>
          <a:xfrm>
            <a:off x="167309" y="109061"/>
            <a:ext cx="10292087" cy="972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メイリオ" panose="020B0604030504040204" pitchFamily="50" charset="-128"/>
                <a:ea typeface="メイリオ" panose="020B0604030504040204" pitchFamily="50" charset="-128"/>
              </a:rPr>
              <a:t>地域生活を支援するサービス</a:t>
            </a:r>
          </a:p>
        </p:txBody>
      </p:sp>
      <p:cxnSp>
        <p:nvCxnSpPr>
          <p:cNvPr id="229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3" name="直線コネクタ 3"/>
          <p:cNvCxnSpPr>
            <a:cxnSpLocks/>
          </p:cNvCxnSpPr>
          <p:nvPr/>
        </p:nvCxnSpPr>
        <p:spPr>
          <a:xfrm>
            <a:off x="865451" y="129524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4" name="直線コネクタ 4"/>
          <p:cNvCxnSpPr>
            <a:cxnSpLocks/>
          </p:cNvCxnSpPr>
          <p:nvPr/>
        </p:nvCxnSpPr>
        <p:spPr>
          <a:xfrm>
            <a:off x="865451" y="430441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95" name="四角形: 角を丸くする 5"/>
          <p:cNvSpPr/>
          <p:nvPr/>
        </p:nvSpPr>
        <p:spPr>
          <a:xfrm>
            <a:off x="1457200" y="1979581"/>
            <a:ext cx="6414591" cy="163162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anose="020B0604030504040204" pitchFamily="50" charset="-128"/>
                <a:ea typeface="メイリオ" panose="020B0604030504040204" pitchFamily="50" charset="-128"/>
              </a:rPr>
              <a:t>定期的に居宅を訪問し、必要な助言や医療機関等との連絡調整を行います。訪問だけでなく相談や要請があった際には、訪問・電話等による随時の対応も行ないます。</a:t>
            </a:r>
            <a:endParaRPr kumimoji="1" lang="ja-JP" altLang="en-US" sz="2000" dirty="0"/>
          </a:p>
        </p:txBody>
      </p:sp>
      <p:sp>
        <p:nvSpPr>
          <p:cNvPr id="2296" name="四角形: 角を丸くする 6"/>
          <p:cNvSpPr/>
          <p:nvPr/>
        </p:nvSpPr>
        <p:spPr>
          <a:xfrm>
            <a:off x="1457200" y="4901546"/>
            <a:ext cx="6414591" cy="15385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anose="020B0604030504040204" pitchFamily="50" charset="-128"/>
                <a:ea typeface="メイリオ" panose="020B0604030504040204" pitchFamily="50" charset="-128"/>
              </a:rPr>
              <a:t>連絡体制を確保し、障がいの特性に起因して生じた緊急事態等の対応支援を行ないます。</a:t>
            </a:r>
            <a:endParaRPr kumimoji="1" lang="ja-JP" altLang="en-US" sz="2000" dirty="0"/>
          </a:p>
        </p:txBody>
      </p:sp>
      <p:sp>
        <p:nvSpPr>
          <p:cNvPr id="2297" name="タイトル 1"/>
          <p:cNvSpPr txBox="1"/>
          <p:nvPr/>
        </p:nvSpPr>
        <p:spPr>
          <a:xfrm>
            <a:off x="1041760" y="4253048"/>
            <a:ext cx="2787694" cy="775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地域定着支援</a:t>
            </a:r>
            <a:endParaRPr lang="ja-JP" altLang="en-US" sz="2800" dirty="0">
              <a:latin typeface="メイリオ" panose="020B0604030504040204" pitchFamily="50" charset="-128"/>
              <a:ea typeface="メイリオ" panose="020B0604030504040204" pitchFamily="50" charset="-128"/>
            </a:endParaRPr>
          </a:p>
        </p:txBody>
      </p:sp>
      <p:sp>
        <p:nvSpPr>
          <p:cNvPr id="2298" name="タイトル 1"/>
          <p:cNvSpPr txBox="1"/>
          <p:nvPr/>
        </p:nvSpPr>
        <p:spPr>
          <a:xfrm>
            <a:off x="1041760" y="1281566"/>
            <a:ext cx="2787694" cy="775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自立生活援助</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0235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 name="タイトル 1"/>
          <p:cNvSpPr>
            <a:spLocks noGrp="1"/>
          </p:cNvSpPr>
          <p:nvPr>
            <p:ph type="title"/>
          </p:nvPr>
        </p:nvSpPr>
        <p:spPr>
          <a:xfrm>
            <a:off x="167309" y="172970"/>
            <a:ext cx="10068339" cy="748056"/>
          </a:xfrm>
        </p:spPr>
        <p:txBody>
          <a:bodyPr>
            <a:normAutofit/>
          </a:bodyPr>
          <a:lstStyle/>
          <a:p>
            <a:r>
              <a:rPr lang="ja-JP" altLang="en-US" sz="4000" b="1" dirty="0">
                <a:latin typeface="メイリオ" panose="020B0604030504040204" pitchFamily="50" charset="-128"/>
                <a:ea typeface="メイリオ" panose="020B0604030504040204" pitchFamily="50" charset="-128"/>
              </a:rPr>
              <a:t>週間</a:t>
            </a:r>
            <a:r>
              <a:rPr kumimoji="1" lang="ja-JP" altLang="en-US" sz="4000" b="1" dirty="0">
                <a:latin typeface="メイリオ" panose="020B0604030504040204" pitchFamily="50" charset="-128"/>
                <a:ea typeface="メイリオ" panose="020B0604030504040204" pitchFamily="50" charset="-128"/>
              </a:rPr>
              <a:t>計画表（演習用）</a:t>
            </a:r>
          </a:p>
        </p:txBody>
      </p:sp>
      <p:cxnSp>
        <p:nvCxnSpPr>
          <p:cNvPr id="2306"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07" name="コンテンツ プレースホルダー 2"/>
          <p:cNvSpPr txBox="1"/>
          <p:nvPr/>
        </p:nvSpPr>
        <p:spPr>
          <a:xfrm>
            <a:off x="167309" y="1348095"/>
            <a:ext cx="4287733" cy="49695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400" dirty="0">
                <a:latin typeface="メイリオ" panose="020B0604030504040204" pitchFamily="50" charset="-128"/>
                <a:ea typeface="メイリオ" panose="020B0604030504040204" pitchFamily="50" charset="-128"/>
              </a:rPr>
              <a:t>➢週間計画表は、</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週間のくらしの全体像</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をつかむことができます。</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日の流れ、</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週間の流れ、</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支援の入る時間などが</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見えるようになります。</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b="1" dirty="0">
                <a:solidFill>
                  <a:srgbClr val="FF0000"/>
                </a:solidFill>
                <a:latin typeface="メイリオ" panose="020B0604030504040204" pitchFamily="50" charset="-128"/>
                <a:ea typeface="メイリオ" panose="020B0604030504040204" pitchFamily="50" charset="-128"/>
              </a:rPr>
              <a:t>特に「サービス提供（支援）によって実現する生活の全体像がとらえられているかが大事です。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pic>
        <p:nvPicPr>
          <p:cNvPr id="2308" name="図 3"/>
          <p:cNvPicPr>
            <a:picLocks noChangeAspect="1"/>
          </p:cNvPicPr>
          <p:nvPr/>
        </p:nvPicPr>
        <p:blipFill>
          <a:blip r:embed="rId3"/>
          <a:stretch>
            <a:fillRect/>
          </a:stretch>
        </p:blipFill>
        <p:spPr>
          <a:xfrm>
            <a:off x="4535864" y="1140730"/>
            <a:ext cx="7131903" cy="5384307"/>
          </a:xfrm>
          <a:prstGeom prst="rect">
            <a:avLst/>
          </a:prstGeom>
        </p:spPr>
      </p:pic>
      <p:sp>
        <p:nvSpPr>
          <p:cNvPr id="2309" name="正方形/長方形 4"/>
          <p:cNvSpPr/>
          <p:nvPr/>
        </p:nvSpPr>
        <p:spPr>
          <a:xfrm>
            <a:off x="4535864" y="5921406"/>
            <a:ext cx="7131903" cy="53266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67351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グループワークの流れ</a:t>
            </a:r>
          </a:p>
        </p:txBody>
      </p:sp>
      <p:sp>
        <p:nvSpPr>
          <p:cNvPr id="2317"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実際の計画書を作成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①サービス等利用計画案作成。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②週間計画表の作成。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b="1" dirty="0">
                <a:solidFill>
                  <a:prstClr val="black"/>
                </a:solidFill>
                <a:latin typeface="メイリオ" panose="020B0604030504040204" pitchFamily="50" charset="-128"/>
                <a:ea typeface="メイリオ" panose="020B0604030504040204" pitchFamily="50" charset="-128"/>
              </a:rPr>
              <a:t>　　</a:t>
            </a: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①②を進めながら必要な調整のイメージを持つように。</a:t>
            </a:r>
            <a:endParaRPr lang="en-US" altLang="ja-JP"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31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319"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320" name="タイトル 1"/>
          <p:cNvSpPr txBox="1"/>
          <p:nvPr/>
        </p:nvSpPr>
        <p:spPr>
          <a:xfrm>
            <a:off x="3267739" y="5347246"/>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16</a:t>
            </a:r>
            <a:r>
              <a:rPr lang="ja-JP" altLang="en-US" sz="3600" b="1" dirty="0">
                <a:latin typeface="メイリオ" panose="020B0604030504040204" pitchFamily="50" charset="-128"/>
                <a:ea typeface="メイリオ" panose="020B0604030504040204" pitchFamily="50" charset="-128"/>
              </a:rPr>
              <a:t>：35</a:t>
            </a:r>
          </a:p>
        </p:txBody>
      </p:sp>
    </p:spTree>
    <p:extLst>
      <p:ext uri="{BB962C8B-B14F-4D97-AF65-F5344CB8AC3E}">
        <p14:creationId xmlns:p14="http://schemas.microsoft.com/office/powerpoint/2010/main" val="286711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 name="角丸四角形 2"/>
          <p:cNvSpPr/>
          <p:nvPr/>
        </p:nvSpPr>
        <p:spPr>
          <a:xfrm>
            <a:off x="2027523" y="1247058"/>
            <a:ext cx="8555337" cy="4050479"/>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プランニング</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a:t>
            </a:r>
            <a:r>
              <a:rPr kumimoji="1" lang="ja-JP" altLang="en-US" sz="4800" b="1" i="0" u="none" strike="noStrike" kern="1200" cap="none" spc="0" normalizeH="0" baseline="0" noProof="0" dirty="0">
                <a:ln>
                  <a:noFill/>
                </a:ln>
                <a:solidFill>
                  <a:schemeClr val="tx1"/>
                </a:solidFill>
                <a:uLnTx/>
                <a:uFillTx/>
                <a:latin typeface="メイリオ" panose="020B0604030504040204" pitchFamily="50" charset="-128"/>
                <a:ea typeface="メイリオ" panose="020B0604030504040204" pitchFamily="50" charset="-128"/>
              </a:rPr>
              <a:t>サービス調整業務</a:t>
            </a: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16:35～17:10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　　　　　</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p:txBody>
      </p:sp>
      <p:sp>
        <p:nvSpPr>
          <p:cNvPr id="2328" name="テキスト 931"/>
          <p:cNvSpPr txBox="1"/>
          <p:nvPr/>
        </p:nvSpPr>
        <p:spPr>
          <a:xfrm>
            <a:off x="3263900" y="3644900"/>
            <a:ext cx="5651500" cy="368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3832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 name="タイトル 1"/>
          <p:cNvSpPr txBox="1"/>
          <p:nvPr/>
        </p:nvSpPr>
        <p:spPr>
          <a:xfrm>
            <a:off x="74428" y="122580"/>
            <a:ext cx="9537404" cy="834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4000" b="1" dirty="0">
                <a:latin typeface="メイリオ" panose="020B0604030504040204" pitchFamily="50" charset="-128"/>
                <a:ea typeface="メイリオ" panose="020B0604030504040204" pitchFamily="50" charset="-128"/>
              </a:rPr>
              <a:t>サービスの調整</a:t>
            </a:r>
          </a:p>
        </p:txBody>
      </p:sp>
      <p:sp>
        <p:nvSpPr>
          <p:cNvPr id="2335" name="コンテンツ プレースホルダー 2"/>
          <p:cNvSpPr>
            <a:spLocks noGrp="1"/>
          </p:cNvSpPr>
          <p:nvPr>
            <p:ph idx="1"/>
          </p:nvPr>
        </p:nvSpPr>
        <p:spPr>
          <a:xfrm>
            <a:off x="701749" y="1499191"/>
            <a:ext cx="11270507" cy="4391467"/>
          </a:xfrm>
        </p:spPr>
        <p:txBody>
          <a:bodyPr>
            <a:normAutofit/>
          </a:bodyPr>
          <a:lstStyle/>
          <a:p>
            <a:pPr marL="0" indent="0">
              <a:buNone/>
            </a:pPr>
            <a:r>
              <a:rPr lang="ja-JP" altLang="en-US" sz="3200" dirty="0">
                <a:latin typeface="メイリオ" panose="020B0604030504040204" pitchFamily="50" charset="-128"/>
                <a:ea typeface="メイリオ" panose="020B0604030504040204" pitchFamily="50" charset="-128"/>
              </a:rPr>
              <a:t>アセスメント要約、検討した手立ての内容について事前に事業所、関係機関との丁寧な</a:t>
            </a:r>
            <a:r>
              <a:rPr lang="ja-JP" altLang="en-US" sz="3200" dirty="0">
                <a:solidFill>
                  <a:srgbClr val="FF0000"/>
                </a:solidFill>
                <a:latin typeface="メイリオ" panose="020B0604030504040204" pitchFamily="50" charset="-128"/>
                <a:ea typeface="メイリオ" panose="020B0604030504040204" pitchFamily="50" charset="-128"/>
              </a:rPr>
              <a:t>調整</a:t>
            </a:r>
            <a:r>
              <a:rPr lang="ja-JP" altLang="en-US" sz="3200" dirty="0">
                <a:latin typeface="メイリオ" panose="020B0604030504040204" pitchFamily="50" charset="-128"/>
                <a:ea typeface="メイリオ" panose="020B0604030504040204" pitchFamily="50" charset="-128"/>
              </a:rPr>
              <a:t>をしておく必要があります。</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本来は</a:t>
            </a:r>
            <a:r>
              <a:rPr lang="ja-JP" altLang="en-US" sz="3200" dirty="0">
                <a:solidFill>
                  <a:srgbClr val="FF0000"/>
                </a:solidFill>
                <a:latin typeface="メイリオ" panose="020B0604030504040204" pitchFamily="50" charset="-128"/>
                <a:ea typeface="メイリオ" panose="020B0604030504040204" pitchFamily="50" charset="-128"/>
              </a:rPr>
              <a:t>事前に見学、実態調査</a:t>
            </a:r>
            <a:r>
              <a:rPr lang="ja-JP" altLang="en-US" sz="3200" dirty="0">
                <a:latin typeface="メイリオ" panose="020B0604030504040204" pitchFamily="50" charset="-128"/>
                <a:ea typeface="メイリオ" panose="020B0604030504040204" pitchFamily="50" charset="-128"/>
              </a:rPr>
              <a:t>などをしておくことが</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大切です。</a:t>
            </a:r>
            <a:endParaRPr lang="en-US" altLang="ja-JP" sz="3200" dirty="0">
              <a:latin typeface="メイリオ" panose="020B0604030504040204" pitchFamily="50" charset="-128"/>
              <a:ea typeface="メイリオ" panose="020B0604030504040204" pitchFamily="50" charset="-128"/>
            </a:endParaRPr>
          </a:p>
          <a:p>
            <a:pPr marL="0" indent="0">
              <a:buNone/>
            </a:pPr>
            <a:endParaRPr kumimoji="1"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solidFill>
                  <a:srgbClr val="FF0000"/>
                </a:solidFill>
                <a:latin typeface="メイリオ" panose="020B0604030504040204" pitchFamily="50" charset="-128"/>
                <a:ea typeface="メイリオ" panose="020B0604030504040204" pitchFamily="50" charset="-128"/>
              </a:rPr>
              <a:t>チームによる支援</a:t>
            </a:r>
            <a:r>
              <a:rPr lang="ja-JP" altLang="en-US" sz="3200" dirty="0">
                <a:latin typeface="メイリオ" panose="020B0604030504040204" pitchFamily="50" charset="-128"/>
                <a:ea typeface="メイリオ" panose="020B0604030504040204" pitchFamily="50" charset="-128"/>
              </a:rPr>
              <a:t>を意識し、本人を中心に捉え、支援者同士のネットワーク構築、</a:t>
            </a:r>
            <a:r>
              <a:rPr lang="ja-JP" altLang="en-US" sz="3200" dirty="0">
                <a:solidFill>
                  <a:srgbClr val="FF0000"/>
                </a:solidFill>
                <a:latin typeface="メイリオ" panose="020B0604030504040204" pitchFamily="50" charset="-128"/>
                <a:ea typeface="メイリオ" panose="020B0604030504040204" pitchFamily="50" charset="-128"/>
              </a:rPr>
              <a:t>支援方針の共有</a:t>
            </a:r>
            <a:r>
              <a:rPr lang="ja-JP" altLang="en-US" sz="3200" dirty="0">
                <a:latin typeface="メイリオ" panose="020B0604030504040204" pitchFamily="50" charset="-128"/>
                <a:ea typeface="メイリオ" panose="020B0604030504040204" pitchFamily="50" charset="-128"/>
              </a:rPr>
              <a:t>が必要となります。</a:t>
            </a:r>
            <a:endParaRPr lang="en-US" altLang="ja-JP" sz="3200" dirty="0">
              <a:latin typeface="メイリオ" panose="020B0604030504040204" pitchFamily="50" charset="-128"/>
              <a:ea typeface="メイリオ" panose="020B0604030504040204" pitchFamily="50" charset="-128"/>
            </a:endParaRPr>
          </a:p>
        </p:txBody>
      </p:sp>
      <p:cxnSp>
        <p:nvCxnSpPr>
          <p:cNvPr id="233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37" name="直線コネクタ 2"/>
          <p:cNvCxnSpPr>
            <a:cxnSpLocks/>
          </p:cNvCxnSpPr>
          <p:nvPr/>
        </p:nvCxnSpPr>
        <p:spPr>
          <a:xfrm>
            <a:off x="599637" y="1499191"/>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8" name="直線コネクタ 3"/>
          <p:cNvCxnSpPr>
            <a:cxnSpLocks/>
          </p:cNvCxnSpPr>
          <p:nvPr/>
        </p:nvCxnSpPr>
        <p:spPr>
          <a:xfrm>
            <a:off x="599637" y="3094075"/>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9" name="直線コネクタ 4"/>
          <p:cNvCxnSpPr>
            <a:cxnSpLocks/>
          </p:cNvCxnSpPr>
          <p:nvPr/>
        </p:nvCxnSpPr>
        <p:spPr>
          <a:xfrm>
            <a:off x="599637" y="4808267"/>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21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 name="円/楕円 30"/>
          <p:cNvSpPr/>
          <p:nvPr/>
        </p:nvSpPr>
        <p:spPr>
          <a:xfrm>
            <a:off x="2119445" y="3684494"/>
            <a:ext cx="7024556" cy="2849556"/>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46" name="タイトル 1"/>
          <p:cNvSpPr>
            <a:spLocks noGrp="1"/>
          </p:cNvSpPr>
          <p:nvPr>
            <p:ph type="ctrTitle"/>
          </p:nvPr>
        </p:nvSpPr>
        <p:spPr>
          <a:xfrm>
            <a:off x="111876" y="343578"/>
            <a:ext cx="9897557" cy="636528"/>
          </a:xfrm>
        </p:spPr>
        <p:txBody>
          <a:bodyPr>
            <a:noAutofit/>
          </a:bodyPr>
          <a:lstStyle/>
          <a:p>
            <a:pPr algn="l"/>
            <a:r>
              <a:rPr lang="ja-JP" altLang="en-US" sz="4000" b="1" dirty="0">
                <a:latin typeface="メイリオ" panose="020B0604030504040204" pitchFamily="50" charset="-128"/>
                <a:ea typeface="メイリオ" panose="020B0604030504040204" pitchFamily="50" charset="-128"/>
              </a:rPr>
              <a:t>サービス調整会議</a:t>
            </a:r>
          </a:p>
        </p:txBody>
      </p:sp>
      <p:pic>
        <p:nvPicPr>
          <p:cNvPr id="2347" name="図 8"/>
          <p:cNvPicPr>
            <a:picLocks noChangeAspect="1"/>
          </p:cNvPicPr>
          <p:nvPr/>
        </p:nvPicPr>
        <p:blipFill>
          <a:blip r:embed="rId3"/>
          <a:stretch>
            <a:fillRect/>
          </a:stretch>
        </p:blipFill>
        <p:spPr>
          <a:xfrm>
            <a:off x="2119445" y="5403287"/>
            <a:ext cx="655441" cy="767713"/>
          </a:xfrm>
          <a:prstGeom prst="rect">
            <a:avLst/>
          </a:prstGeom>
        </p:spPr>
      </p:pic>
      <p:pic>
        <p:nvPicPr>
          <p:cNvPr id="2348" name="図 11"/>
          <p:cNvPicPr>
            <a:picLocks noChangeAspect="1"/>
          </p:cNvPicPr>
          <p:nvPr/>
        </p:nvPicPr>
        <p:blipFill>
          <a:blip r:embed="rId4"/>
          <a:stretch>
            <a:fillRect/>
          </a:stretch>
        </p:blipFill>
        <p:spPr>
          <a:xfrm>
            <a:off x="4886117" y="4721326"/>
            <a:ext cx="909288" cy="606425"/>
          </a:xfrm>
          <a:prstGeom prst="rect">
            <a:avLst/>
          </a:prstGeom>
        </p:spPr>
      </p:pic>
      <p:pic>
        <p:nvPicPr>
          <p:cNvPr id="2349" name="図 14"/>
          <p:cNvPicPr>
            <a:picLocks noChangeAspect="1"/>
          </p:cNvPicPr>
          <p:nvPr/>
        </p:nvPicPr>
        <p:blipFill>
          <a:blip r:embed="rId5"/>
          <a:stretch>
            <a:fillRect/>
          </a:stretch>
        </p:blipFill>
        <p:spPr>
          <a:xfrm>
            <a:off x="8251445" y="5335629"/>
            <a:ext cx="660344" cy="777578"/>
          </a:xfrm>
          <a:prstGeom prst="rect">
            <a:avLst/>
          </a:prstGeom>
        </p:spPr>
      </p:pic>
      <p:sp>
        <p:nvSpPr>
          <p:cNvPr id="2350" name="雲形吹き出し 16"/>
          <p:cNvSpPr/>
          <p:nvPr/>
        </p:nvSpPr>
        <p:spPr>
          <a:xfrm>
            <a:off x="6030840" y="3554793"/>
            <a:ext cx="5962686" cy="1166532"/>
          </a:xfrm>
          <a:prstGeom prst="cloudCallout">
            <a:avLst>
              <a:gd name="adj1" fmla="val -52694"/>
              <a:gd name="adj2" fmla="val 5741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県二さんの目標を共有し必要なサービス量、時期、方法などについて調整、協議します。</a:t>
            </a:r>
          </a:p>
        </p:txBody>
      </p:sp>
      <p:sp>
        <p:nvSpPr>
          <p:cNvPr id="2351" name="テキスト ボックス 17"/>
          <p:cNvSpPr txBox="1"/>
          <p:nvPr/>
        </p:nvSpPr>
        <p:spPr>
          <a:xfrm>
            <a:off x="1990165" y="6171000"/>
            <a:ext cx="112955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ケアマネ</a:t>
            </a:r>
          </a:p>
        </p:txBody>
      </p:sp>
      <p:sp>
        <p:nvSpPr>
          <p:cNvPr id="2352" name="テキスト ボックス 18"/>
          <p:cNvSpPr txBox="1"/>
          <p:nvPr/>
        </p:nvSpPr>
        <p:spPr>
          <a:xfrm>
            <a:off x="8187431" y="6080702"/>
            <a:ext cx="14140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ヘルパー</a:t>
            </a:r>
          </a:p>
        </p:txBody>
      </p:sp>
      <p:cxnSp>
        <p:nvCxnSpPr>
          <p:cNvPr id="2353" name="直線矢印コネクタ 21"/>
          <p:cNvCxnSpPr>
            <a:stCxn id="2348" idx="3"/>
          </p:cNvCxnSpPr>
          <p:nvPr/>
        </p:nvCxnSpPr>
        <p:spPr>
          <a:xfrm>
            <a:off x="5795406" y="5024538"/>
            <a:ext cx="2254900" cy="69988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54" name="直線矢印コネクタ 23"/>
          <p:cNvCxnSpPr>
            <a:stCxn id="2347" idx="3"/>
          </p:cNvCxnSpPr>
          <p:nvPr/>
        </p:nvCxnSpPr>
        <p:spPr>
          <a:xfrm flipV="1">
            <a:off x="2774885" y="5024537"/>
            <a:ext cx="2111232" cy="76260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2355" name="図 26"/>
          <p:cNvPicPr>
            <a:picLocks noChangeAspect="1"/>
          </p:cNvPicPr>
          <p:nvPr/>
        </p:nvPicPr>
        <p:blipFill>
          <a:blip r:embed="rId6"/>
          <a:stretch>
            <a:fillRect/>
          </a:stretch>
        </p:blipFill>
        <p:spPr>
          <a:xfrm>
            <a:off x="2511515" y="3853204"/>
            <a:ext cx="785297" cy="848852"/>
          </a:xfrm>
          <a:prstGeom prst="rect">
            <a:avLst/>
          </a:prstGeom>
        </p:spPr>
      </p:pic>
      <p:pic>
        <p:nvPicPr>
          <p:cNvPr id="2356" name="図 27"/>
          <p:cNvPicPr>
            <a:picLocks noChangeAspect="1"/>
          </p:cNvPicPr>
          <p:nvPr/>
        </p:nvPicPr>
        <p:blipFill>
          <a:blip r:embed="rId7"/>
          <a:stretch>
            <a:fillRect/>
          </a:stretch>
        </p:blipFill>
        <p:spPr>
          <a:xfrm>
            <a:off x="5480889" y="6113207"/>
            <a:ext cx="629032" cy="550544"/>
          </a:xfrm>
          <a:prstGeom prst="rect">
            <a:avLst/>
          </a:prstGeom>
        </p:spPr>
      </p:pic>
      <p:sp>
        <p:nvSpPr>
          <p:cNvPr id="2357" name="テキスト ボックス 28"/>
          <p:cNvSpPr txBox="1"/>
          <p:nvPr/>
        </p:nvSpPr>
        <p:spPr>
          <a:xfrm>
            <a:off x="6030840" y="6183663"/>
            <a:ext cx="14140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民生委員</a:t>
            </a:r>
          </a:p>
        </p:txBody>
      </p:sp>
      <p:sp>
        <p:nvSpPr>
          <p:cNvPr id="2358" name="テキスト ボックス 29"/>
          <p:cNvSpPr txBox="1"/>
          <p:nvPr/>
        </p:nvSpPr>
        <p:spPr>
          <a:xfrm>
            <a:off x="947519" y="4048241"/>
            <a:ext cx="1666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通所事業所</a:t>
            </a:r>
          </a:p>
        </p:txBody>
      </p:sp>
      <p:cxnSp>
        <p:nvCxnSpPr>
          <p:cNvPr id="2359" name="直線矢印コネクタ 31"/>
          <p:cNvCxnSpPr/>
          <p:nvPr/>
        </p:nvCxnSpPr>
        <p:spPr>
          <a:xfrm>
            <a:off x="3388659" y="4721326"/>
            <a:ext cx="1497459" cy="122711"/>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0" name="直線矢印コネクタ 33"/>
          <p:cNvCxnSpPr>
            <a:endCxn id="2356" idx="0"/>
          </p:cNvCxnSpPr>
          <p:nvPr/>
        </p:nvCxnSpPr>
        <p:spPr>
          <a:xfrm>
            <a:off x="5715077" y="5264515"/>
            <a:ext cx="80329" cy="848693"/>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2361" name="図 36"/>
          <p:cNvPicPr>
            <a:picLocks noChangeAspect="1"/>
          </p:cNvPicPr>
          <p:nvPr/>
        </p:nvPicPr>
        <p:blipFill>
          <a:blip r:embed="rId8"/>
          <a:stretch>
            <a:fillRect/>
          </a:stretch>
        </p:blipFill>
        <p:spPr>
          <a:xfrm>
            <a:off x="4633747" y="3222948"/>
            <a:ext cx="853816" cy="772236"/>
          </a:xfrm>
          <a:prstGeom prst="rect">
            <a:avLst/>
          </a:prstGeom>
        </p:spPr>
      </p:pic>
      <p:sp>
        <p:nvSpPr>
          <p:cNvPr id="2362" name="テキスト ボックス 38"/>
          <p:cNvSpPr txBox="1"/>
          <p:nvPr/>
        </p:nvSpPr>
        <p:spPr>
          <a:xfrm>
            <a:off x="3424210" y="3306543"/>
            <a:ext cx="163644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市福祉課</a:t>
            </a:r>
          </a:p>
        </p:txBody>
      </p:sp>
      <p:cxnSp>
        <p:nvCxnSpPr>
          <p:cNvPr id="2363" name="直線矢印コネクタ 39"/>
          <p:cNvCxnSpPr>
            <a:stCxn id="2361" idx="2"/>
          </p:cNvCxnSpPr>
          <p:nvPr/>
        </p:nvCxnSpPr>
        <p:spPr>
          <a:xfrm>
            <a:off x="5060655" y="3995184"/>
            <a:ext cx="133652" cy="72166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65" name="四角形: 角を丸くする 2"/>
          <p:cNvSpPr/>
          <p:nvPr/>
        </p:nvSpPr>
        <p:spPr>
          <a:xfrm>
            <a:off x="1347198" y="1133582"/>
            <a:ext cx="9367284" cy="17700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サービス調整会議では、本人の支援に係わる関係者により</a:t>
            </a:r>
            <a:r>
              <a:rPr kumimoji="1" lang="ja-JP" altLang="en-US" sz="2000" b="1" i="0" u="sng"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本人のニーズを充足するために必要なサービスを調整</a:t>
            </a: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します。</a:t>
            </a:r>
            <a:endParaRPr kumimoji="1" lang="en-US" altLang="ja-JP"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　実際に本人を応援していくために、</a:t>
            </a:r>
            <a:r>
              <a:rPr kumimoji="1" lang="ja-JP" altLang="en-US" sz="2000" b="1" i="0" u="sng"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目標（希望）を共有し、関係機関でサービスの量や時期を調整</a:t>
            </a: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します。本人を中心に捉え、サービス提供による連携を図るために重要な会議になります。</a:t>
            </a:r>
            <a:endParaRPr kumimoji="1" lang="en-US" altLang="ja-JP"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2366" name="テキスト ボックス 19"/>
          <p:cNvSpPr txBox="1"/>
          <p:nvPr/>
        </p:nvSpPr>
        <p:spPr>
          <a:xfrm>
            <a:off x="4633747" y="5342366"/>
            <a:ext cx="1582093"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相談支援専門員</a:t>
            </a:r>
          </a:p>
        </p:txBody>
      </p:sp>
    </p:spTree>
    <p:extLst>
      <p:ext uri="{BB962C8B-B14F-4D97-AF65-F5344CB8AC3E}">
        <p14:creationId xmlns:p14="http://schemas.microsoft.com/office/powerpoint/2010/main" val="11580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45"/>
                                        </p:tgtEl>
                                        <p:attrNameLst>
                                          <p:attrName>style.visibility</p:attrName>
                                        </p:attrNameLst>
                                      </p:cBhvr>
                                      <p:to>
                                        <p:strVal val="visible"/>
                                      </p:to>
                                    </p:set>
                                    <p:anim calcmode="lin" valueType="num">
                                      <p:cBhvr>
                                        <p:cTn id="7" dur="500" fill="hold"/>
                                        <p:tgtEl>
                                          <p:spTgt spid="2345"/>
                                        </p:tgtEl>
                                        <p:attrNameLst>
                                          <p:attrName>ppt_w</p:attrName>
                                        </p:attrNameLst>
                                      </p:cBhvr>
                                      <p:tavLst>
                                        <p:tav tm="0">
                                          <p:val>
                                            <p:fltVal val="0"/>
                                          </p:val>
                                        </p:tav>
                                        <p:tav tm="100000">
                                          <p:val>
                                            <p:strVal val="#ppt_w"/>
                                          </p:val>
                                        </p:tav>
                                      </p:tavLst>
                                    </p:anim>
                                    <p:anim calcmode="lin" valueType="num">
                                      <p:cBhvr>
                                        <p:cTn id="8" dur="500" fill="hold"/>
                                        <p:tgtEl>
                                          <p:spTgt spid="2345"/>
                                        </p:tgtEl>
                                        <p:attrNameLst>
                                          <p:attrName>ppt_h</p:attrName>
                                        </p:attrNameLst>
                                      </p:cBhvr>
                                      <p:tavLst>
                                        <p:tav tm="0">
                                          <p:val>
                                            <p:fltVal val="0"/>
                                          </p:val>
                                        </p:tav>
                                        <p:tav tm="100000">
                                          <p:val>
                                            <p:strVal val="#ppt_h"/>
                                          </p:val>
                                        </p:tav>
                                      </p:tavLst>
                                    </p:anim>
                                    <p:animEffect transition="in" filter="fade">
                                      <p:cBhvr>
                                        <p:cTn id="9" dur="500"/>
                                        <p:tgtEl>
                                          <p:spTgt spid="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 name="円形吹き出し 2"/>
          <p:cNvSpPr/>
          <p:nvPr/>
        </p:nvSpPr>
        <p:spPr>
          <a:xfrm>
            <a:off x="10142576" y="1115388"/>
            <a:ext cx="1743892" cy="589185"/>
          </a:xfrm>
          <a:prstGeom prst="wedgeEllipseCallout">
            <a:avLst>
              <a:gd name="adj1" fmla="val -48129"/>
              <a:gd name="adj2" fmla="val 5024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伝える</a:t>
            </a:r>
            <a:endPar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ポイント</a:t>
            </a:r>
          </a:p>
        </p:txBody>
      </p:sp>
      <p:sp>
        <p:nvSpPr>
          <p:cNvPr id="2373" name="タイトル 1"/>
          <p:cNvSpPr txBox="1"/>
          <p:nvPr/>
        </p:nvSpPr>
        <p:spPr>
          <a:xfrm>
            <a:off x="90531" y="175644"/>
            <a:ext cx="6363432" cy="774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4000" b="1" dirty="0">
                <a:latin typeface="メイリオ" panose="020B0604030504040204" pitchFamily="50" charset="-128"/>
                <a:ea typeface="メイリオ" panose="020B0604030504040204" pitchFamily="50" charset="-128"/>
              </a:rPr>
              <a:t>サービス調整のポイント</a:t>
            </a:r>
          </a:p>
        </p:txBody>
      </p:sp>
      <p:sp>
        <p:nvSpPr>
          <p:cNvPr id="2374" name="コンテンツ プレースホルダー 2"/>
          <p:cNvSpPr>
            <a:spLocks noGrp="1"/>
          </p:cNvSpPr>
          <p:nvPr>
            <p:ph idx="1"/>
          </p:nvPr>
        </p:nvSpPr>
        <p:spPr>
          <a:xfrm>
            <a:off x="790772" y="1514504"/>
            <a:ext cx="10418449" cy="505680"/>
          </a:xfrm>
        </p:spPr>
        <p:txBody>
          <a:bodyPr>
            <a:normAutofit/>
          </a:bodyPr>
          <a:lstStyle/>
          <a:p>
            <a:pPr marL="0" indent="0">
              <a:buNone/>
            </a:pPr>
            <a:r>
              <a:rPr lang="ja-JP" altLang="en-US"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ここで大事になるのが、１００字要約したポイントです</a:t>
            </a:r>
            <a:endParaRPr lang="en-US" altLang="ja-JP" sz="2800" b="1" dirty="0">
              <a:latin typeface="メイリオ" panose="020B0604030504040204" pitchFamily="50" charset="-128"/>
              <a:ea typeface="メイリオ" panose="020B0604030504040204" pitchFamily="50" charset="-128"/>
            </a:endParaRPr>
          </a:p>
        </p:txBody>
      </p:sp>
      <p:cxnSp>
        <p:nvCxnSpPr>
          <p:cNvPr id="237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76" name="直線コネクタ 2"/>
          <p:cNvCxnSpPr>
            <a:cxnSpLocks/>
          </p:cNvCxnSpPr>
          <p:nvPr/>
        </p:nvCxnSpPr>
        <p:spPr>
          <a:xfrm>
            <a:off x="907981" y="1491922"/>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77" name="コンテンツ プレースホルダー 2"/>
          <p:cNvSpPr txBox="1"/>
          <p:nvPr/>
        </p:nvSpPr>
        <p:spPr>
          <a:xfrm>
            <a:off x="1063310" y="2103689"/>
            <a:ext cx="10418449" cy="37224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0070C0"/>
                </a:solidFill>
                <a:latin typeface="メイリオ" panose="020B0604030504040204" pitchFamily="50" charset="-128"/>
                <a:ea typeface="メイリオ" panose="020B0604030504040204" pitchFamily="50" charset="-128"/>
              </a:rPr>
              <a:t>どんな方で、どんな生活の希望</a:t>
            </a:r>
            <a:r>
              <a:rPr lang="ja-JP" altLang="en-US" dirty="0">
                <a:latin typeface="メイリオ" panose="020B0604030504040204" pitchFamily="50" charset="-128"/>
                <a:ea typeface="メイリオ" panose="020B0604030504040204" pitchFamily="50" charset="-128"/>
              </a:rPr>
              <a:t>があって、</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➢どのような</a:t>
            </a:r>
            <a:r>
              <a:rPr lang="ja-JP" altLang="en-US" dirty="0">
                <a:solidFill>
                  <a:srgbClr val="FF0000"/>
                </a:solidFill>
                <a:latin typeface="メイリオ" panose="020B0604030504040204" pitchFamily="50" charset="-128"/>
                <a:ea typeface="メイリオ" panose="020B0604030504040204" pitchFamily="50" charset="-128"/>
              </a:rPr>
              <a:t>支援方針</a:t>
            </a:r>
            <a:r>
              <a:rPr lang="ja-JP" altLang="en-US" dirty="0">
                <a:latin typeface="メイリオ" panose="020B0604030504040204" pitchFamily="50" charset="-128"/>
                <a:ea typeface="メイリオ" panose="020B0604030504040204" pitchFamily="50" charset="-128"/>
              </a:rPr>
              <a:t>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➢サポート（</a:t>
            </a:r>
            <a:r>
              <a:rPr lang="ja-JP" altLang="en-US" dirty="0">
                <a:solidFill>
                  <a:srgbClr val="0070C0"/>
                </a:solidFill>
                <a:latin typeface="メイリオ" panose="020B0604030504040204" pitchFamily="50" charset="-128"/>
                <a:ea typeface="メイリオ" panose="020B0604030504040204" pitchFamily="50" charset="-128"/>
              </a:rPr>
              <a:t>内容</a:t>
            </a:r>
            <a:r>
              <a:rPr lang="ja-JP" altLang="en-US" dirty="0">
                <a:latin typeface="メイリオ" panose="020B0604030504040204" pitchFamily="50" charset="-128"/>
                <a:ea typeface="メイリオ" panose="020B0604030504040204" pitchFamily="50" charset="-128"/>
              </a:rPr>
              <a:t>）を</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➢いつから（</a:t>
            </a:r>
            <a:r>
              <a:rPr lang="ja-JP" altLang="en-US" dirty="0">
                <a:solidFill>
                  <a:srgbClr val="0070C0"/>
                </a:solidFill>
                <a:latin typeface="メイリオ" panose="020B0604030504040204" pitchFamily="50" charset="-128"/>
                <a:ea typeface="メイリオ" panose="020B0604030504040204" pitchFamily="50" charset="-128"/>
              </a:rPr>
              <a:t>時期</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➢どのくらい依頼したいか？（</a:t>
            </a:r>
            <a:r>
              <a:rPr lang="ja-JP" altLang="en-US" dirty="0">
                <a:solidFill>
                  <a:srgbClr val="0070C0"/>
                </a:solidFill>
                <a:latin typeface="メイリオ" panose="020B0604030504040204" pitchFamily="50" charset="-128"/>
                <a:ea typeface="メイリオ" panose="020B0604030504040204" pitchFamily="50" charset="-128"/>
              </a:rPr>
              <a:t>量</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200" dirty="0">
                <a:solidFill>
                  <a:srgbClr val="FF0000"/>
                </a:solidFill>
                <a:latin typeface="メイリオ" panose="020B0604030504040204" pitchFamily="50" charset="-128"/>
                <a:ea typeface="メイリオ" panose="020B0604030504040204" pitchFamily="50" charset="-128"/>
              </a:rPr>
              <a:t>あなたが相談員としてどう見立てたのかが伝わるように意識しましょう。</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6875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3" name="Picture 2" descr="グループワークイラスト／無料イラストなら「イラストAC」"/>
          <p:cNvPicPr>
            <a:picLocks noChangeAspect="1" noChangeArrowheads="1"/>
          </p:cNvPicPr>
          <p:nvPr/>
        </p:nvPicPr>
        <p:blipFill>
          <a:blip r:embed="rId3"/>
          <a:stretch>
            <a:fillRect/>
          </a:stretch>
        </p:blipFill>
        <p:spPr>
          <a:xfrm>
            <a:off x="7364034" y="4549568"/>
            <a:ext cx="2855393" cy="2035291"/>
          </a:xfrm>
          <a:prstGeom prst="rect">
            <a:avLst/>
          </a:prstGeom>
          <a:noFill/>
        </p:spPr>
      </p:pic>
      <p:sp>
        <p:nvSpPr>
          <p:cNvPr id="2384"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a:t>
            </a:r>
          </a:p>
        </p:txBody>
      </p:sp>
      <p:sp>
        <p:nvSpPr>
          <p:cNvPr id="2385" name="コンテンツ プレースホルダー 2"/>
          <p:cNvSpPr>
            <a:spLocks noGrp="1"/>
          </p:cNvSpPr>
          <p:nvPr>
            <p:ph idx="1"/>
          </p:nvPr>
        </p:nvSpPr>
        <p:spPr>
          <a:xfrm>
            <a:off x="450574" y="1260588"/>
            <a:ext cx="11290852" cy="4666210"/>
          </a:xfrm>
        </p:spPr>
        <p:txBody>
          <a:bodyPr>
            <a:noAutofit/>
          </a:bodyPr>
          <a:lstStyle/>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要約する能力、言語化する能力は相談員として</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必要なスキルです。</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⇒要点をまとめることで、</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県二さんを</a:t>
            </a:r>
            <a:r>
              <a:rPr lang="ja-JP" altLang="en-US" sz="3600" dirty="0">
                <a:solidFill>
                  <a:srgbClr val="FF0000"/>
                </a:solidFill>
                <a:latin typeface="メイリオ" panose="020B0604030504040204" pitchFamily="50" charset="-128"/>
                <a:ea typeface="メイリオ" panose="020B0604030504040204" pitchFamily="50" charset="-128"/>
              </a:rPr>
              <a:t>チームで支えていくため</a:t>
            </a:r>
            <a:r>
              <a:rPr lang="ja-JP" altLang="en-US" sz="3600" dirty="0">
                <a:solidFill>
                  <a:prstClr val="black"/>
                </a:solidFill>
                <a:latin typeface="メイリオ" panose="020B0604030504040204" pitchFamily="50" charset="-128"/>
                <a:ea typeface="メイリオ" panose="020B0604030504040204" pitchFamily="50" charset="-128"/>
              </a:rPr>
              <a:t>の</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共通理解を得やすくもなります。</a:t>
            </a:r>
            <a:endParaRPr kumimoji="1" lang="ja-JP" altLang="en-US" sz="3600" b="1" dirty="0">
              <a:latin typeface="メイリオ" panose="020B0604030504040204" pitchFamily="50" charset="-128"/>
              <a:ea typeface="メイリオ" panose="020B0604030504040204" pitchFamily="50" charset="-128"/>
            </a:endParaRPr>
          </a:p>
        </p:txBody>
      </p:sp>
      <p:cxnSp>
        <p:nvCxnSpPr>
          <p:cNvPr id="238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3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 name="タイトル 1"/>
          <p:cNvSpPr>
            <a:spLocks noGrp="1"/>
          </p:cNvSpPr>
          <p:nvPr>
            <p:ph type="title"/>
          </p:nvPr>
        </p:nvSpPr>
        <p:spPr>
          <a:xfrm>
            <a:off x="167309" y="474187"/>
            <a:ext cx="7886700" cy="491773"/>
          </a:xfrm>
        </p:spPr>
        <p:txBody>
          <a:bodyPr>
            <a:normAutofit/>
          </a:bodyPr>
          <a:lstStyle/>
          <a:p>
            <a:r>
              <a:rPr lang="ja-JP" altLang="en-US" sz="2800" b="1" dirty="0"/>
              <a:t>インテーク・アセスメントの留意点</a:t>
            </a:r>
          </a:p>
        </p:txBody>
      </p:sp>
      <p:sp>
        <p:nvSpPr>
          <p:cNvPr id="1507" name="テキスト ボックス 6"/>
          <p:cNvSpPr txBox="1"/>
          <p:nvPr/>
        </p:nvSpPr>
        <p:spPr>
          <a:xfrm>
            <a:off x="742682" y="1582274"/>
            <a:ext cx="11237282" cy="4524315"/>
          </a:xfrm>
          <a:prstGeom prst="rect">
            <a:avLst/>
          </a:prstGeom>
          <a:noFill/>
        </p:spPr>
        <p:txBody>
          <a:bodyPr wrap="square" rtlCol="0">
            <a:spAutoFit/>
          </a:bodyPr>
          <a:lstStyle/>
          <a:p>
            <a:r>
              <a:rPr lang="en-US" altLang="ja-JP" sz="2800" b="1" dirty="0">
                <a:solidFill>
                  <a:prstClr val="black"/>
                </a:solidFill>
                <a:latin typeface="メイリオ" panose="020B0604030504040204" pitchFamily="50" charset="-128"/>
                <a:ea typeface="メイリオ" panose="020B0604030504040204" pitchFamily="50" charset="-128"/>
                <a:cs typeface="メイリオ"/>
              </a:rPr>
              <a:t>【</a:t>
            </a:r>
            <a:r>
              <a:rPr lang="ja-JP" altLang="en-US" sz="2800" b="1" dirty="0">
                <a:solidFill>
                  <a:prstClr val="black"/>
                </a:solidFill>
                <a:latin typeface="メイリオ" panose="020B0604030504040204" pitchFamily="50" charset="-128"/>
                <a:ea typeface="メイリオ" panose="020B0604030504040204" pitchFamily="50" charset="-128"/>
                <a:cs typeface="メイリオ"/>
              </a:rPr>
              <a:t>情報の収集の留意点</a:t>
            </a:r>
            <a:r>
              <a:rPr lang="en-US" altLang="ja-JP" sz="2800" b="1" dirty="0">
                <a:solidFill>
                  <a:prstClr val="black"/>
                </a:solidFill>
                <a:latin typeface="メイリオ" panose="020B0604030504040204" pitchFamily="50" charset="-128"/>
                <a:ea typeface="メイリオ" panose="020B0604030504040204" pitchFamily="50" charset="-128"/>
                <a:cs typeface="メイリオ"/>
              </a:rPr>
              <a:t>】</a:t>
            </a:r>
          </a:p>
          <a:p>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① 表出された言葉や意思、選好の意味や背景を探る問いを多様に用意する。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pPr>
              <a:lnSpc>
                <a:spcPts val="1200"/>
              </a:lnSpc>
            </a:pPr>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② 多様な手段や情報源を活用する。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・面接（言語・非言語）</a:t>
            </a: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・経験の共有（見学、同行、体験等）</a:t>
            </a: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・周囲からの情報収集など</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pPr>
              <a:lnSpc>
                <a:spcPts val="1200"/>
              </a:lnSpc>
            </a:pP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b="1" dirty="0">
                <a:solidFill>
                  <a:prstClr val="black"/>
                </a:solidFill>
                <a:latin typeface="メイリオ" panose="020B0604030504040204" pitchFamily="50" charset="-128"/>
                <a:ea typeface="メイリオ" panose="020B0604030504040204" pitchFamily="50" charset="-128"/>
                <a:cs typeface="メイリオ"/>
              </a:rPr>
              <a:t>　➢</a:t>
            </a:r>
            <a:r>
              <a:rPr lang="en-US" altLang="ja-JP" sz="2400" b="1" dirty="0">
                <a:solidFill>
                  <a:prstClr val="black"/>
                </a:solidFill>
                <a:latin typeface="メイリオ" panose="020B0604030504040204" pitchFamily="50" charset="-128"/>
                <a:ea typeface="メイリオ" panose="020B0604030504040204" pitchFamily="50" charset="-128"/>
                <a:cs typeface="メイリオ"/>
              </a:rPr>
              <a:t> </a:t>
            </a:r>
            <a:r>
              <a:rPr lang="ja-JP" altLang="en-US" sz="2400" dirty="0">
                <a:solidFill>
                  <a:prstClr val="black"/>
                </a:solidFill>
                <a:latin typeface="メイリオ" panose="020B0604030504040204" pitchFamily="50" charset="-128"/>
                <a:ea typeface="メイリオ" panose="020B0604030504040204" pitchFamily="50" charset="-128"/>
                <a:cs typeface="メイリオ"/>
              </a:rPr>
              <a:t>本人の言葉の背景・真意を理解する。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b="1" dirty="0">
                <a:solidFill>
                  <a:prstClr val="black"/>
                </a:solidFill>
                <a:latin typeface="メイリオ" panose="020B0604030504040204" pitchFamily="50" charset="-128"/>
                <a:ea typeface="メイリオ" panose="020B0604030504040204" pitchFamily="50" charset="-128"/>
                <a:cs typeface="メイリオ"/>
              </a:rPr>
              <a:t>　➢</a:t>
            </a:r>
            <a:r>
              <a:rPr lang="en-US" altLang="ja-JP" sz="2400" b="1" dirty="0">
                <a:solidFill>
                  <a:prstClr val="black"/>
                </a:solidFill>
                <a:latin typeface="メイリオ" panose="020B0604030504040204" pitchFamily="50" charset="-128"/>
                <a:ea typeface="メイリオ" panose="020B0604030504040204" pitchFamily="50" charset="-128"/>
                <a:cs typeface="メイリオ"/>
              </a:rPr>
              <a:t> </a:t>
            </a:r>
            <a:r>
              <a:rPr lang="ja-JP" altLang="en-US" sz="2400" dirty="0">
                <a:solidFill>
                  <a:prstClr val="black"/>
                </a:solidFill>
                <a:latin typeface="メイリオ" panose="020B0604030504040204" pitchFamily="50" charset="-128"/>
                <a:ea typeface="メイリオ" panose="020B0604030504040204" pitchFamily="50" charset="-128"/>
                <a:cs typeface="メイリオ"/>
              </a:rPr>
              <a:t>その前提となる本人像を多角的に捉える。</a:t>
            </a:r>
          </a:p>
        </p:txBody>
      </p:sp>
      <p:cxnSp>
        <p:nvCxnSpPr>
          <p:cNvPr id="1508" name="直線コネクタ 5"/>
          <p:cNvCxnSpPr>
            <a:cxnSpLocks/>
          </p:cNvCxnSpPr>
          <p:nvPr/>
        </p:nvCxnSpPr>
        <p:spPr>
          <a:xfrm>
            <a:off x="742682" y="1457740"/>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9" name="直線コネクタ 6"/>
          <p:cNvCxnSpPr/>
          <p:nvPr/>
        </p:nvCxnSpPr>
        <p:spPr>
          <a:xfrm>
            <a:off x="167309" y="96596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10" name="タイトル 1"/>
          <p:cNvSpPr txBox="1"/>
          <p:nvPr/>
        </p:nvSpPr>
        <p:spPr>
          <a:xfrm>
            <a:off x="4764705" y="1708808"/>
            <a:ext cx="3491399" cy="365125"/>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b="1" dirty="0">
                <a:solidFill>
                  <a:schemeClr val="bg1"/>
                </a:solidFill>
              </a:rPr>
              <a:t>面接技術が大きく影響すると心得る！</a:t>
            </a:r>
          </a:p>
        </p:txBody>
      </p:sp>
    </p:spTree>
    <p:extLst>
      <p:ext uri="{BB962C8B-B14F-4D97-AF65-F5344CB8AC3E}">
        <p14:creationId xmlns:p14="http://schemas.microsoft.com/office/powerpoint/2010/main" val="26139514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 name="タイトル 913"/>
          <p:cNvSpPr>
            <a:spLocks noGrp="1"/>
          </p:cNvSpPr>
          <p:nvPr>
            <p:ph type="title"/>
          </p:nvPr>
        </p:nvSpPr>
        <p:spPr>
          <a:xfrm>
            <a:off x="721591" y="15875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ケースレポートワークの流れ</a:t>
            </a:r>
          </a:p>
        </p:txBody>
      </p:sp>
      <p:cxnSp>
        <p:nvCxnSpPr>
          <p:cNvPr id="2394" name="直線コネクタ 914"/>
          <p:cNvCxnSpPr/>
          <p:nvPr/>
        </p:nvCxnSpPr>
        <p:spPr>
          <a:xfrm>
            <a:off x="239468" y="1011411"/>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95" name="コンテンツ プレースホルダー 915"/>
          <p:cNvSpPr>
            <a:spLocks noGrp="1"/>
          </p:cNvSpPr>
          <p:nvPr>
            <p:ph idx="1"/>
          </p:nvPr>
        </p:nvSpPr>
        <p:spPr>
          <a:xfrm>
            <a:off x="450574" y="1260588"/>
            <a:ext cx="11290852" cy="4666210"/>
          </a:xfrm>
        </p:spPr>
        <p:txBody>
          <a:bodyPr>
            <a:noAutofit/>
          </a:bodyPr>
          <a:lstStyle/>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県二さんを</a:t>
            </a:r>
            <a:r>
              <a:rPr lang="ja-JP" altLang="en-US" sz="3600" dirty="0">
                <a:solidFill>
                  <a:srgbClr val="FF0000"/>
                </a:solidFill>
                <a:latin typeface="メイリオ" panose="020B0604030504040204" pitchFamily="50" charset="-128"/>
                <a:ea typeface="メイリオ" panose="020B0604030504040204" pitchFamily="50" charset="-128"/>
              </a:rPr>
              <a:t>チームで支えていくために</a:t>
            </a:r>
            <a:r>
              <a:rPr lang="ja-JP" altLang="en-US" sz="3600" dirty="0">
                <a:solidFill>
                  <a:schemeClr val="tx1"/>
                </a:solidFill>
                <a:latin typeface="メイリオ" panose="020B0604030504040204" pitchFamily="50" charset="-128"/>
                <a:ea typeface="メイリオ" panose="020B0604030504040204" pitchFamily="50" charset="-128"/>
              </a:rPr>
              <a:t>関係者で</a:t>
            </a:r>
            <a:endParaRPr lang="en-US" altLang="ja-JP" sz="3600" dirty="0">
              <a:solidFill>
                <a:schemeClr val="tx1"/>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共通理解を得る為ために必要です。</a:t>
            </a:r>
            <a:endParaRPr kumimoji="1" lang="ja-JP" altLang="en-US" sz="3600" b="1" dirty="0">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関係者に県二さんのアセスメントをどのように</a:t>
            </a: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要約したら、わかりやすく伝わるでしょうか。</a:t>
            </a:r>
          </a:p>
        </p:txBody>
      </p:sp>
      <p:sp>
        <p:nvSpPr>
          <p:cNvPr id="2396" name="タイトル 917"/>
          <p:cNvSpPr txBox="1"/>
          <p:nvPr/>
        </p:nvSpPr>
        <p:spPr>
          <a:xfrm>
            <a:off x="4783080" y="4723973"/>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1７</a:t>
            </a:r>
            <a:r>
              <a:rPr lang="ja-JP" altLang="en-US" sz="3600" b="1" dirty="0">
                <a:latin typeface="メイリオ" panose="020B0604030504040204" pitchFamily="50" charset="-128"/>
                <a:ea typeface="メイリオ" panose="020B0604030504040204" pitchFamily="50" charset="-128"/>
              </a:rPr>
              <a:t>：００</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8" name="タイトル 924"/>
          <p:cNvSpPr>
            <a:spLocks noGrp="1"/>
          </p:cNvSpPr>
          <p:nvPr>
            <p:ph type="title"/>
          </p:nvPr>
        </p:nvSpPr>
        <p:spPr>
          <a:xfrm>
            <a:off x="721591" y="15875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ケースレポートロールプレイ</a:t>
            </a:r>
          </a:p>
        </p:txBody>
      </p:sp>
      <p:cxnSp>
        <p:nvCxnSpPr>
          <p:cNvPr id="2399" name="直線コネクタ 925"/>
          <p:cNvCxnSpPr/>
          <p:nvPr/>
        </p:nvCxnSpPr>
        <p:spPr>
          <a:xfrm>
            <a:off x="239468" y="1011411"/>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00" name="タイトル 926"/>
          <p:cNvSpPr txBox="1"/>
          <p:nvPr/>
        </p:nvSpPr>
        <p:spPr>
          <a:xfrm>
            <a:off x="5611568" y="4937746"/>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1７</a:t>
            </a:r>
            <a:r>
              <a:rPr lang="ja-JP" altLang="en-US" sz="3600" b="1" dirty="0">
                <a:latin typeface="メイリオ" panose="020B0604030504040204" pitchFamily="50" charset="-128"/>
                <a:ea typeface="メイリオ" panose="020B0604030504040204" pitchFamily="50" charset="-128"/>
              </a:rPr>
              <a:t>：１０</a:t>
            </a:r>
          </a:p>
        </p:txBody>
      </p:sp>
      <p:sp>
        <p:nvSpPr>
          <p:cNvPr id="2401" name="コンテンツ プレースホルダー 927"/>
          <p:cNvSpPr>
            <a:spLocks noGrp="1"/>
          </p:cNvSpPr>
          <p:nvPr>
            <p:ph idx="1"/>
          </p:nvPr>
        </p:nvSpPr>
        <p:spPr>
          <a:xfrm>
            <a:off x="450574" y="1258574"/>
            <a:ext cx="11290852" cy="2793965"/>
          </a:xfrm>
        </p:spPr>
        <p:txBody>
          <a:bodyPr>
            <a:noAutofit/>
          </a:bodyPr>
          <a:lstStyle/>
          <a:p>
            <a:pPr marL="0" lvl="0" indent="0">
              <a:buNone/>
            </a:pPr>
            <a:endParaRPr lang="ja-JP" altLang="en-US"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県二さんのアセスメントをわかりやすく伝えてみましょう。</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3" name="角丸四角形 2"/>
          <p:cNvSpPr/>
          <p:nvPr/>
        </p:nvSpPr>
        <p:spPr>
          <a:xfrm>
            <a:off x="2027523" y="1247058"/>
            <a:ext cx="8555337" cy="4050479"/>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プランニング</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800" b="1" dirty="0">
                <a:solidFill>
                  <a:prstClr val="black"/>
                </a:solidFill>
                <a:latin typeface="メイリオ" panose="020B0604030504040204" pitchFamily="50" charset="-128"/>
                <a:ea typeface="メイリオ" panose="020B0604030504040204" pitchFamily="50" charset="-128"/>
              </a:rPr>
              <a:t>本人への説明・同意</a:t>
            </a: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　　</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44162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9" name="タイトル 1"/>
          <p:cNvSpPr>
            <a:spLocks noGrp="1"/>
          </p:cNvSpPr>
          <p:nvPr>
            <p:ph type="ctrTitle"/>
          </p:nvPr>
        </p:nvSpPr>
        <p:spPr>
          <a:xfrm>
            <a:off x="167309" y="148008"/>
            <a:ext cx="10511962" cy="934895"/>
          </a:xfrm>
        </p:spPr>
        <p:txBody>
          <a:bodyPr anchor="ctr">
            <a:noAutofit/>
          </a:bodyPr>
          <a:lstStyle/>
          <a:p>
            <a:pPr algn="l"/>
            <a:r>
              <a:rPr lang="ja-JP" altLang="en-US" sz="4000" b="1" dirty="0">
                <a:latin typeface="メイリオ" panose="020B0604030504040204" pitchFamily="50" charset="-128"/>
                <a:ea typeface="メイリオ" panose="020B0604030504040204" pitchFamily="50" charset="-128"/>
              </a:rPr>
              <a:t>計画説明の際の工夫</a:t>
            </a:r>
          </a:p>
        </p:txBody>
      </p:sp>
      <p:sp>
        <p:nvSpPr>
          <p:cNvPr id="2410" name="サブタイトル 2"/>
          <p:cNvSpPr>
            <a:spLocks noGrp="1"/>
          </p:cNvSpPr>
          <p:nvPr>
            <p:ph type="subTitle" idx="1"/>
          </p:nvPr>
        </p:nvSpPr>
        <p:spPr>
          <a:xfrm>
            <a:off x="1424764" y="2237922"/>
            <a:ext cx="9856380" cy="3301641"/>
          </a:xfrm>
        </p:spPr>
        <p:txBody>
          <a:bodyPr>
            <a:normAutofit/>
          </a:bodyPr>
          <a:lstStyle/>
          <a:p>
            <a:pPr marL="457200" indent="-457200" algn="l">
              <a:buFont typeface="Wingdings" panose="05000000000000000000" pitchFamily="2" charset="2"/>
              <a:buChar char="Ø"/>
            </a:pPr>
            <a:r>
              <a:rPr lang="ja-JP" altLang="en-US" sz="2800" dirty="0">
                <a:latin typeface="メイリオ" panose="020B0604030504040204" pitchFamily="50" charset="-128"/>
                <a:ea typeface="メイリオ" panose="020B0604030504040204" pitchFamily="50" charset="-128"/>
              </a:rPr>
              <a:t>その人その人に合わせた対応が大切（個別化）</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（例）かんたんな漢字やひらがなを活用</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話し方の調子</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絵や写真・・等の活用</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専門用語ばかり使わない</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一方的な説明場面にしない・・・・・・など</a:t>
            </a:r>
            <a:endParaRPr lang="en-US" altLang="ja-JP" sz="3200" dirty="0">
              <a:latin typeface="メイリオ" panose="020B0604030504040204" pitchFamily="50" charset="-128"/>
              <a:ea typeface="メイリオ" panose="020B0604030504040204" pitchFamily="50" charset="-128"/>
            </a:endParaRPr>
          </a:p>
        </p:txBody>
      </p:sp>
      <p:cxnSp>
        <p:nvCxnSpPr>
          <p:cNvPr id="241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12" name="直線コネクタ 2"/>
          <p:cNvCxnSpPr>
            <a:cxnSpLocks/>
          </p:cNvCxnSpPr>
          <p:nvPr/>
        </p:nvCxnSpPr>
        <p:spPr>
          <a:xfrm>
            <a:off x="982409" y="1579597"/>
            <a:ext cx="0" cy="398059"/>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13" name="サブタイトル 2"/>
          <p:cNvSpPr txBox="1"/>
          <p:nvPr/>
        </p:nvSpPr>
        <p:spPr>
          <a:xfrm>
            <a:off x="1109999" y="1605626"/>
            <a:ext cx="6906084" cy="47610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b="1" dirty="0">
                <a:latin typeface="メイリオ" panose="020B0604030504040204" pitchFamily="50" charset="-128"/>
                <a:ea typeface="メイリオ" panose="020B0604030504040204" pitchFamily="50" charset="-128"/>
              </a:rPr>
              <a:t>本人にとって分かりやすい説明とは</a:t>
            </a:r>
            <a:endParaRPr lang="en-US" altLang="ja-JP" sz="3200" b="1" dirty="0">
              <a:latin typeface="メイリオ" panose="020B0604030504040204" pitchFamily="50" charset="-128"/>
              <a:ea typeface="メイリオ" panose="020B0604030504040204" pitchFamily="50" charset="-128"/>
            </a:endParaRPr>
          </a:p>
        </p:txBody>
      </p:sp>
      <p:sp>
        <p:nvSpPr>
          <p:cNvPr id="2414" name="サブタイトル 2"/>
          <p:cNvSpPr txBox="1"/>
          <p:nvPr/>
        </p:nvSpPr>
        <p:spPr>
          <a:xfrm>
            <a:off x="1668675" y="5596470"/>
            <a:ext cx="8607294" cy="7888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b="1" dirty="0">
                <a:solidFill>
                  <a:srgbClr val="FF0000"/>
                </a:solidFill>
                <a:latin typeface="メイリオ" panose="020B0604030504040204" pitchFamily="50" charset="-128"/>
                <a:ea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rPr>
              <a:t>その人によって理解しやすいポイントは違います。</a:t>
            </a:r>
            <a:endParaRPr lang="en-US" altLang="ja-JP" sz="2000" b="1" dirty="0">
              <a:solidFill>
                <a:srgbClr val="FF0000"/>
              </a:solidFill>
              <a:latin typeface="メイリオ" panose="020B0604030504040204" pitchFamily="50" charset="-128"/>
              <a:ea typeface="メイリオ" panose="020B0604030504040204" pitchFamily="50" charset="-128"/>
            </a:endParaRPr>
          </a:p>
          <a:p>
            <a:pPr algn="l"/>
            <a:r>
              <a:rPr lang="ja-JP" altLang="en-US" sz="2000" b="1" dirty="0">
                <a:solidFill>
                  <a:srgbClr val="FF0000"/>
                </a:solidFill>
                <a:latin typeface="メイリオ" panose="020B0604030504040204" pitchFamily="50" charset="-128"/>
                <a:ea typeface="メイリオ" panose="020B0604030504040204" pitchFamily="50" charset="-128"/>
              </a:rPr>
              <a:t>　関わりながら、どういう説明がわかりやすいか探っていきましょう！</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5934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0"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421"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県二さんに計画書を説明し、同意を得ます。</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en-US" altLang="ja-JP" sz="3600" b="1" dirty="0">
                <a:solidFill>
                  <a:schemeClr val="bg2">
                    <a:lumMod val="50000"/>
                  </a:schemeClr>
                </a:solidFill>
                <a:latin typeface="メイリオ" panose="020B0604030504040204" pitchFamily="50" charset="-128"/>
                <a:ea typeface="メイリオ" panose="020B0604030504040204" pitchFamily="50" charset="-128"/>
              </a:rPr>
              <a:t>※</a:t>
            </a: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今回は演習なので、</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説明は長期、短期目標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支援目標、種類・内容・量、</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本人の役割、備考等を中心に。</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422"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423"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424" name="タイトル 1"/>
          <p:cNvSpPr txBox="1"/>
          <p:nvPr/>
        </p:nvSpPr>
        <p:spPr>
          <a:xfrm>
            <a:off x="3267739" y="5590183"/>
            <a:ext cx="5656522" cy="801448"/>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000" b="1" dirty="0">
                <a:latin typeface="メイリオ" panose="020B0604030504040204" pitchFamily="50" charset="-128"/>
                <a:ea typeface="メイリオ" panose="020B0604030504040204" pitchFamily="50" charset="-128"/>
              </a:rPr>
              <a:t>17</a:t>
            </a: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10</a:t>
            </a: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17</a:t>
            </a:r>
            <a:r>
              <a:rPr lang="ja-JP" altLang="en-US" sz="4000" b="1" dirty="0">
                <a:latin typeface="メイリオ" panose="020B0604030504040204" pitchFamily="50" charset="-128"/>
                <a:ea typeface="メイリオ" panose="020B0604030504040204" pitchFamily="50" charset="-128"/>
              </a:rPr>
              <a:t>：15</a:t>
            </a:r>
          </a:p>
        </p:txBody>
      </p:sp>
    </p:spTree>
    <p:extLst>
      <p:ext uri="{BB962C8B-B14F-4D97-AF65-F5344CB8AC3E}">
        <p14:creationId xmlns:p14="http://schemas.microsoft.com/office/powerpoint/2010/main" val="3917308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1" name="角丸四角形 2"/>
          <p:cNvSpPr/>
          <p:nvPr/>
        </p:nvSpPr>
        <p:spPr>
          <a:xfrm>
            <a:off x="1857102" y="1732721"/>
            <a:ext cx="8524149" cy="3392557"/>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２日目の振り返り</a:t>
            </a:r>
            <a:endParaRPr kumimoji="1" lang="en-US" altLang="ja-JP"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17:15</a:t>
            </a: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a:t>
            </a:r>
            <a:r>
              <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17:20</a:t>
            </a:r>
            <a:endPar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5974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テキスト ボックス 5"/>
          <p:cNvSpPr txBox="1"/>
          <p:nvPr/>
        </p:nvSpPr>
        <p:spPr>
          <a:xfrm>
            <a:off x="679940" y="1777302"/>
            <a:ext cx="10832120" cy="3170099"/>
          </a:xfrm>
          <a:prstGeom prst="rect">
            <a:avLst/>
          </a:prstGeom>
          <a:noFill/>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①個人ワーク　  </a:t>
            </a:r>
            <a:r>
              <a:rPr kumimoji="1" lang="en-US" altLang="ja-JP" sz="4000" b="1" dirty="0">
                <a:solidFill>
                  <a:srgbClr val="FF0000"/>
                </a:solidFill>
                <a:latin typeface="メイリオ" panose="020B0604030504040204" pitchFamily="50" charset="-128"/>
                <a:ea typeface="メイリオ" panose="020B0604030504040204" pitchFamily="50" charset="-128"/>
              </a:rPr>
              <a:t>(</a:t>
            </a:r>
            <a:r>
              <a:rPr kumimoji="1" lang="ja-JP" altLang="en-US" sz="4000" b="1" dirty="0">
                <a:solidFill>
                  <a:srgbClr val="FF0000"/>
                </a:solidFill>
                <a:latin typeface="メイリオ" panose="020B0604030504040204" pitchFamily="50" charset="-128"/>
                <a:ea typeface="メイリオ" panose="020B0604030504040204" pitchFamily="50" charset="-128"/>
              </a:rPr>
              <a:t>５分</a:t>
            </a:r>
            <a:r>
              <a:rPr kumimoji="1" lang="en-US" altLang="ja-JP" sz="4000" b="1" dirty="0">
                <a:solidFill>
                  <a:srgbClr val="FF0000"/>
                </a:solidFill>
                <a:latin typeface="メイリオ" panose="020B0604030504040204" pitchFamily="50" charset="-128"/>
                <a:ea typeface="メイリオ" panose="020B0604030504040204" pitchFamily="50" charset="-128"/>
              </a:rPr>
              <a:t>)</a:t>
            </a:r>
            <a:endParaRPr sz="4000" b="1" dirty="0">
              <a:solidFill>
                <a:srgbClr val="FF0000"/>
              </a:solidFill>
              <a:latin typeface="メイリオ" panose="020B0604030504040204" pitchFamily="50" charset="-128"/>
              <a:ea typeface="メイリオ" panose="020B0604030504040204" pitchFamily="50" charset="-128"/>
            </a:endParaRPr>
          </a:p>
          <a:p>
            <a:endParaRPr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　➢振り返り評価シート</a:t>
            </a:r>
            <a:endParaRPr kumimoji="1" lang="en-US" altLang="ja-JP" sz="4000" b="1" dirty="0">
              <a:latin typeface="メイリオ" panose="020B0604030504040204" pitchFamily="50" charset="-128"/>
              <a:ea typeface="メイリオ" panose="020B0604030504040204" pitchFamily="50" charset="-128"/>
            </a:endParaRPr>
          </a:p>
          <a:p>
            <a:endParaRPr kumimoji="1" lang="en-US" altLang="ja-JP" sz="4000" b="1" dirty="0">
              <a:latin typeface="メイリオ" panose="020B0604030504040204" pitchFamily="50" charset="-128"/>
              <a:ea typeface="メイリオ" panose="020B0604030504040204" pitchFamily="50" charset="-128"/>
            </a:endParaRPr>
          </a:p>
          <a:p>
            <a:endParaRPr kumimoji="1" lang="en-US" altLang="ja-JP" sz="4000" b="1" dirty="0">
              <a:latin typeface="メイリオ" panose="020B0604030504040204" pitchFamily="50" charset="-128"/>
              <a:ea typeface="メイリオ" panose="020B0604030504040204" pitchFamily="50" charset="-128"/>
            </a:endParaRPr>
          </a:p>
        </p:txBody>
      </p:sp>
      <p:sp>
        <p:nvSpPr>
          <p:cNvPr id="2439" name="四角形 767"/>
          <p:cNvSpPr>
            <a:spLocks noGrp="1"/>
          </p:cNvSpPr>
          <p:nvPr>
            <p:ph type="title"/>
          </p:nvPr>
        </p:nvSpPr>
        <p:spPr>
          <a:xfrm>
            <a:off x="2432050" y="512610"/>
            <a:ext cx="7327900" cy="744279"/>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b">
            <a:normAutofit/>
          </a:bodyPr>
          <a:lstStyle/>
          <a:p>
            <a:pPr algn="ctr"/>
            <a:r>
              <a:rPr lang="ja-JP" altLang="en-US" sz="4000" b="1" dirty="0">
                <a:latin typeface="メイリオ" panose="020B0604030504040204" pitchFamily="50" charset="-128"/>
                <a:ea typeface="メイリオ" panose="020B0604030504040204" pitchFamily="50" charset="-128"/>
              </a:rPr>
              <a:t>演習２日目の振り返り</a:t>
            </a:r>
            <a:endParaRPr lang="en-US" altLang="ja-JP" sz="4000" b="1" dirty="0">
              <a:latin typeface="メイリオ" panose="020B0604030504040204" pitchFamily="50" charset="-128"/>
              <a:ea typeface="メイリオ" panose="020B0604030504040204" pitchFamily="50" charset="-128"/>
            </a:endParaRPr>
          </a:p>
        </p:txBody>
      </p:sp>
      <p:pic>
        <p:nvPicPr>
          <p:cNvPr id="2440" name="図 2"/>
          <p:cNvPicPr>
            <a:picLocks noChangeAspect="1"/>
          </p:cNvPicPr>
          <p:nvPr/>
        </p:nvPicPr>
        <p:blipFill>
          <a:blip r:embed="rId3"/>
          <a:stretch>
            <a:fillRect/>
          </a:stretch>
        </p:blipFill>
        <p:spPr>
          <a:xfrm>
            <a:off x="7141130" y="1389851"/>
            <a:ext cx="4333544" cy="5400136"/>
          </a:xfrm>
          <a:prstGeom prst="rect">
            <a:avLst/>
          </a:prstGeom>
        </p:spPr>
      </p:pic>
      <p:sp>
        <p:nvSpPr>
          <p:cNvPr id="2441" name="正方形/長方形 4"/>
          <p:cNvSpPr/>
          <p:nvPr/>
        </p:nvSpPr>
        <p:spPr>
          <a:xfrm>
            <a:off x="9307902" y="3881400"/>
            <a:ext cx="2166772" cy="863128"/>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7872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タイトル 1"/>
          <p:cNvSpPr>
            <a:spLocks noGrp="1"/>
          </p:cNvSpPr>
          <p:nvPr>
            <p:ph type="title"/>
          </p:nvPr>
        </p:nvSpPr>
        <p:spPr>
          <a:xfrm>
            <a:off x="149087" y="154607"/>
            <a:ext cx="10515600" cy="920336"/>
          </a:xfrm>
        </p:spPr>
        <p:txBody>
          <a:bodyPr>
            <a:normAutofit/>
          </a:bodyPr>
          <a:lstStyle/>
          <a:p>
            <a:r>
              <a:rPr lang="ja-JP" altLang="en-US" sz="4000" b="1" dirty="0">
                <a:latin typeface="メイリオ" panose="020B0604030504040204" pitchFamily="50" charset="-128"/>
                <a:ea typeface="メイリオ" panose="020B0604030504040204" pitchFamily="50" charset="-128"/>
              </a:rPr>
              <a:t>演習</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日目</a:t>
            </a: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の振り返り（２）</a:t>
            </a:r>
          </a:p>
        </p:txBody>
      </p:sp>
      <p:sp>
        <p:nvSpPr>
          <p:cNvPr id="1518" name="コンテンツ プレースホルダー 2"/>
          <p:cNvSpPr>
            <a:spLocks noGrp="1"/>
          </p:cNvSpPr>
          <p:nvPr>
            <p:ph idx="1"/>
          </p:nvPr>
        </p:nvSpPr>
        <p:spPr>
          <a:xfrm>
            <a:off x="838199" y="1285461"/>
            <a:ext cx="11155017" cy="5417932"/>
          </a:xfrm>
        </p:spPr>
        <p:txBody>
          <a:bodyPr>
            <a:normAutofit/>
          </a:bodyPr>
          <a:lstStyle/>
          <a:p>
            <a:pPr marL="0" indent="0">
              <a:buNone/>
            </a:pPr>
            <a:r>
              <a:rPr kumimoji="1" lang="ja-JP" altLang="en-US" b="1" dirty="0">
                <a:latin typeface="メイリオ" panose="020B0604030504040204" pitchFamily="50" charset="-128"/>
                <a:ea typeface="メイリオ" panose="020B0604030504040204" pitchFamily="50" charset="-128"/>
              </a:rPr>
              <a:t>概要２</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①主訴を始めとする本人に関する情報収集とそれを基にしたアセスメントに</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より 、ニーズを導きだすまでの過程に関する演習を行っている。</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②アセスメントに必要な情報収集の理解と方法・技術を習得する。</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③収集した情報を的確に分析することで課題の明確化、解決するための方策</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などを導きだせることを理解する。</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④利用者が持つ内面的及び環境的な強みに重視してアセスメントを行う事の</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重要性を理解する。</a:t>
            </a:r>
          </a:p>
        </p:txBody>
      </p:sp>
      <p:cxnSp>
        <p:nvCxnSpPr>
          <p:cNvPr id="1519" name="直線コネクタ 4"/>
          <p:cNvCxnSpPr>
            <a:cxnSpLocks/>
          </p:cNvCxnSpPr>
          <p:nvPr/>
        </p:nvCxnSpPr>
        <p:spPr>
          <a:xfrm>
            <a:off x="731253" y="1179444"/>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0"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78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12138</TotalTime>
  <Words>14696</Words>
  <Application>Microsoft Office PowerPoint</Application>
  <PresentationFormat>ワイド画面</PresentationFormat>
  <Paragraphs>1506</Paragraphs>
  <Slides>86</Slides>
  <Notes>84</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86</vt:i4>
      </vt:variant>
    </vt:vector>
  </HeadingPairs>
  <TitlesOfParts>
    <vt:vector size="104" baseType="lpstr">
      <vt:lpstr>BIZ UDゴシック</vt:lpstr>
      <vt:lpstr>HGPｺﾞｼｯｸE</vt:lpstr>
      <vt:lpstr>HGP創英角ﾎﾟｯﾌﾟ体</vt:lpstr>
      <vt:lpstr>HG丸ｺﾞｼｯｸM-PRO</vt:lpstr>
      <vt:lpstr>Hiragino Kaku Gothic ProN</vt:lpstr>
      <vt:lpstr>メイリオ</vt:lpstr>
      <vt:lpstr>游ゴシック</vt:lpstr>
      <vt:lpstr>游ゴシック Light</vt:lpstr>
      <vt:lpstr>Arial</vt:lpstr>
      <vt:lpstr>Arial</vt:lpstr>
      <vt:lpstr>Calibri</vt:lpstr>
      <vt:lpstr>Calibri Light</vt:lpstr>
      <vt:lpstr>Wingdings</vt:lpstr>
      <vt:lpstr>Office テーマ</vt:lpstr>
      <vt:lpstr>1_Office テーマ</vt:lpstr>
      <vt:lpstr>3_Office テーマ</vt:lpstr>
      <vt:lpstr>2_Office テーマ</vt:lpstr>
      <vt:lpstr>5_Office テーマ</vt:lpstr>
      <vt:lpstr>令和７年度 福島県障がい者相談支援 (障がい者ｹｱﾏﾈｼﾞﾒﾝﾄ)従事者養成研修</vt:lpstr>
      <vt:lpstr>前半3日間（演習1日目～3日目）の概要</vt:lpstr>
      <vt:lpstr>使用する資料の確認</vt:lpstr>
      <vt:lpstr>PowerPoint プレゼンテーション</vt:lpstr>
      <vt:lpstr>PowerPoint プレゼンテーション</vt:lpstr>
      <vt:lpstr>ケアマネジメントプロセス　アセスメント  -  情報の取集と分析 -</vt:lpstr>
      <vt:lpstr>演習【1日目】の振り返り（１）</vt:lpstr>
      <vt:lpstr>インテーク・アセスメントの留意点</vt:lpstr>
      <vt:lpstr>演習【1日目】の振り返り（２）</vt:lpstr>
      <vt:lpstr>PowerPoint プレゼンテーション</vt:lpstr>
      <vt:lpstr>PowerPoint プレゼンテーション</vt:lpstr>
      <vt:lpstr>PowerPoint プレゼンテーション</vt:lpstr>
      <vt:lpstr>PowerPoint プレゼンテーション</vt:lpstr>
      <vt:lpstr>ケアマネジメントプロセス　アセスメント - プランニング – サービス調整</vt:lpstr>
      <vt:lpstr>PowerPoint プレゼンテーション</vt:lpstr>
      <vt:lpstr>主訴とニーズの違い</vt:lpstr>
      <vt:lpstr>　　　　　　　　　　　 </vt:lpstr>
      <vt:lpstr>主訴の背景にある想い</vt:lpstr>
      <vt:lpstr>主訴とニーズの違い①</vt:lpstr>
      <vt:lpstr>主訴とニーズの違い②</vt:lpstr>
      <vt:lpstr>　県二さんの真のニーズを探りましょう！</vt:lpstr>
      <vt:lpstr>　グループで真のニーズを整理します。</vt:lpstr>
      <vt:lpstr>グループワーク　　</vt:lpstr>
      <vt:lpstr>PowerPoint プレゼンテーション</vt:lpstr>
      <vt:lpstr>　県二さんへの支援課題はなんでしょう</vt:lpstr>
      <vt:lpstr>　支援課題</vt:lpstr>
      <vt:lpstr>大づかみに捉えた本人像（１００文字要約）</vt:lpstr>
      <vt:lpstr>グループワーク</vt:lpstr>
      <vt:lpstr>グループワーク　　</vt:lpstr>
      <vt:lpstr>アセスメントの振り返り</vt:lpstr>
      <vt:lpstr>PowerPoint プレゼンテーション</vt:lpstr>
      <vt:lpstr>サービス等利用計画とは</vt:lpstr>
      <vt:lpstr>基本相談支援</vt:lpstr>
      <vt:lpstr>サービス等利用計画について</vt:lpstr>
      <vt:lpstr>必要性</vt:lpstr>
      <vt:lpstr>備えるべ特徴</vt:lpstr>
      <vt:lpstr>ポイント</vt:lpstr>
      <vt:lpstr>PowerPoint プレゼンテーション</vt:lpstr>
      <vt:lpstr>PowerPoint プレゼンテーション</vt:lpstr>
      <vt:lpstr>PowerPoint プレゼンテーション</vt:lpstr>
      <vt:lpstr>各時期の考え方</vt:lpstr>
      <vt:lpstr>週間計画表について</vt:lpstr>
      <vt:lpstr>PowerPoint プレゼンテーション</vt:lpstr>
      <vt:lpstr>実務においては</vt:lpstr>
      <vt:lpstr>PowerPoint プレゼンテーション</vt:lpstr>
      <vt:lpstr>PowerPoint プレゼンテーション</vt:lpstr>
      <vt:lpstr>PowerPoint プレゼンテーション</vt:lpstr>
      <vt:lpstr>希望する生活</vt:lpstr>
      <vt:lpstr>グループワーク</vt:lpstr>
      <vt:lpstr>PowerPoint プレゼンテーション</vt:lpstr>
      <vt:lpstr>PowerPoint プレゼンテーション</vt:lpstr>
      <vt:lpstr>総合的な援助の方針：支援の方向性を考える</vt:lpstr>
      <vt:lpstr>グループワーク</vt:lpstr>
      <vt:lpstr>PowerPoint プレゼンテーション</vt:lpstr>
      <vt:lpstr>ケアマネジメントプロセス　プランニング – サービス調整</vt:lpstr>
      <vt:lpstr>PowerPoint プレゼンテーション</vt:lpstr>
      <vt:lpstr>長期目標・短期目標を考える</vt:lpstr>
      <vt:lpstr>長期目標・短期目標の考え方</vt:lpstr>
      <vt:lpstr>（○○さん）のケースで考えてみよう</vt:lpstr>
      <vt:lpstr>グループワーク　　</vt:lpstr>
      <vt:lpstr>PowerPoint プレゼンテーション</vt:lpstr>
      <vt:lpstr>PowerPoint プレゼンテーション</vt:lpstr>
      <vt:lpstr>具体的な支援目標を考える</vt:lpstr>
      <vt:lpstr>支援目標のイメージ</vt:lpstr>
      <vt:lpstr>PowerPoint プレゼンテーション</vt:lpstr>
      <vt:lpstr>グループワーク</vt:lpstr>
      <vt:lpstr>PowerPoint プレゼンテーション</vt:lpstr>
      <vt:lpstr>PowerPoint プレゼンテーション</vt:lpstr>
      <vt:lpstr>　　　　　　　　　</vt:lpstr>
      <vt:lpstr>具体的な手立て（２）</vt:lpstr>
      <vt:lpstr>手立てを考える視点（確認！！）</vt:lpstr>
      <vt:lpstr>PowerPoint プレゼンテーション</vt:lpstr>
      <vt:lpstr>週間計画表（演習用）</vt:lpstr>
      <vt:lpstr>グループワークの流れ</vt:lpstr>
      <vt:lpstr>PowerPoint プレゼンテーション</vt:lpstr>
      <vt:lpstr>PowerPoint プレゼンテーション</vt:lpstr>
      <vt:lpstr>サービス調整会議</vt:lpstr>
      <vt:lpstr>PowerPoint プレゼンテーション</vt:lpstr>
      <vt:lpstr>ケースレポート</vt:lpstr>
      <vt:lpstr>ケースレポートワークの流れ</vt:lpstr>
      <vt:lpstr>ケースレポートロールプレイ</vt:lpstr>
      <vt:lpstr>PowerPoint プレゼンテーション</vt:lpstr>
      <vt:lpstr>計画説明の際の工夫</vt:lpstr>
      <vt:lpstr>グループワーク</vt:lpstr>
      <vt:lpstr>PowerPoint プレゼンテーション</vt:lpstr>
      <vt:lpstr>演習２日目の振り返り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平成２９年障がい者相談支援（障がい者ｹｱﾏﾈｼﾞﾒﾝﾄ） 従事者養成研修</dc:title>
  <dc:creator>user</dc:creator>
  <cp:lastModifiedBy>洋輔 浄土</cp:lastModifiedBy>
  <cp:revision>621</cp:revision>
  <cp:lastPrinted>2025-06-19T00:53:11Z</cp:lastPrinted>
  <dcterms:created xsi:type="dcterms:W3CDTF">2017-09-14T00:15:44Z</dcterms:created>
  <dcterms:modified xsi:type="dcterms:W3CDTF">2025-07-01T05:05:01Z</dcterms:modified>
</cp:coreProperties>
</file>